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Lst>
  <p:notesMasterIdLst>
    <p:notesMasterId r:id="rId43"/>
  </p:notesMasterIdLst>
  <p:sldIdLst>
    <p:sldId id="272" r:id="rId3"/>
    <p:sldId id="258" r:id="rId4"/>
    <p:sldId id="294" r:id="rId5"/>
    <p:sldId id="289" r:id="rId6"/>
    <p:sldId id="295" r:id="rId7"/>
    <p:sldId id="260" r:id="rId8"/>
    <p:sldId id="273" r:id="rId9"/>
    <p:sldId id="274" r:id="rId10"/>
    <p:sldId id="279" r:id="rId11"/>
    <p:sldId id="280" r:id="rId12"/>
    <p:sldId id="278" r:id="rId13"/>
    <p:sldId id="275" r:id="rId14"/>
    <p:sldId id="276" r:id="rId15"/>
    <p:sldId id="264" r:id="rId16"/>
    <p:sldId id="277" r:id="rId17"/>
    <p:sldId id="290" r:id="rId18"/>
    <p:sldId id="291" r:id="rId19"/>
    <p:sldId id="265" r:id="rId20"/>
    <p:sldId id="267" r:id="rId21"/>
    <p:sldId id="301" r:id="rId22"/>
    <p:sldId id="302" r:id="rId23"/>
    <p:sldId id="292" r:id="rId24"/>
    <p:sldId id="296" r:id="rId25"/>
    <p:sldId id="297" r:id="rId26"/>
    <p:sldId id="293" r:id="rId27"/>
    <p:sldId id="299" r:id="rId28"/>
    <p:sldId id="304" r:id="rId29"/>
    <p:sldId id="305" r:id="rId30"/>
    <p:sldId id="306" r:id="rId31"/>
    <p:sldId id="270" r:id="rId32"/>
    <p:sldId id="271" r:id="rId33"/>
    <p:sldId id="282" r:id="rId34"/>
    <p:sldId id="300" r:id="rId35"/>
    <p:sldId id="283" r:id="rId36"/>
    <p:sldId id="284" r:id="rId37"/>
    <p:sldId id="303" r:id="rId38"/>
    <p:sldId id="285" r:id="rId39"/>
    <p:sldId id="286" r:id="rId40"/>
    <p:sldId id="287" r:id="rId41"/>
    <p:sldId id="28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7" autoAdjust="0"/>
    <p:restoredTop sz="85681" autoAdjust="0"/>
  </p:normalViewPr>
  <p:slideViewPr>
    <p:cSldViewPr snapToGrid="0">
      <p:cViewPr varScale="1">
        <p:scale>
          <a:sx n="93" d="100"/>
          <a:sy n="93" d="100"/>
        </p:scale>
        <p:origin x="7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3/10/20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489188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6</a:t>
            </a:fld>
            <a:endParaRPr lang="en-US"/>
          </a:p>
        </p:txBody>
      </p:sp>
    </p:spTree>
    <p:extLst>
      <p:ext uri="{BB962C8B-B14F-4D97-AF65-F5344CB8AC3E}">
        <p14:creationId xmlns:p14="http://schemas.microsoft.com/office/powerpoint/2010/main" val="1724309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Municipal services</a:t>
            </a:r>
          </a:p>
          <a:p>
            <a:pPr marL="171450" indent="-171450">
              <a:buFont typeface="Arial" panose="020B0604020202020204" pitchFamily="34" charset="0"/>
              <a:buChar char="•"/>
            </a:pPr>
            <a:r>
              <a:rPr lang="en-US" dirty="0"/>
              <a:t>Finance</a:t>
            </a:r>
          </a:p>
          <a:p>
            <a:pPr marL="171450" indent="-171450">
              <a:buFont typeface="Arial" panose="020B0604020202020204" pitchFamily="34" charset="0"/>
              <a:buChar char="•"/>
            </a:pPr>
            <a:r>
              <a:rPr lang="en-US" dirty="0"/>
              <a:t>Governance</a:t>
            </a:r>
          </a:p>
          <a:p>
            <a:pPr marL="171450" indent="-171450">
              <a:buFont typeface="Arial" panose="020B0604020202020204" pitchFamily="34" charset="0"/>
              <a:buChar char="•"/>
            </a:pPr>
            <a:r>
              <a:rPr lang="en-US" dirty="0"/>
              <a:t>Urban planning</a:t>
            </a:r>
          </a:p>
        </p:txBody>
      </p:sp>
      <p:sp>
        <p:nvSpPr>
          <p:cNvPr id="4" name="Slide Number Placeholder 3"/>
          <p:cNvSpPr>
            <a:spLocks noGrp="1"/>
          </p:cNvSpPr>
          <p:nvPr>
            <p:ph type="sldNum" sz="quarter" idx="10"/>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3978324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Municipal services</a:t>
            </a:r>
          </a:p>
          <a:p>
            <a:pPr marL="171450" indent="-171450">
              <a:buFont typeface="Arial" panose="020B0604020202020204" pitchFamily="34" charset="0"/>
              <a:buChar char="•"/>
            </a:pPr>
            <a:r>
              <a:rPr lang="en-US" dirty="0"/>
              <a:t>Finance</a:t>
            </a:r>
          </a:p>
          <a:p>
            <a:pPr marL="171450" indent="-171450">
              <a:buFont typeface="Arial" panose="020B0604020202020204" pitchFamily="34" charset="0"/>
              <a:buChar char="•"/>
            </a:pPr>
            <a:r>
              <a:rPr lang="en-US" dirty="0"/>
              <a:t>Governance</a:t>
            </a:r>
          </a:p>
          <a:p>
            <a:pPr marL="171450" indent="-171450">
              <a:buFont typeface="Arial" panose="020B0604020202020204" pitchFamily="34" charset="0"/>
              <a:buChar char="•"/>
            </a:pPr>
            <a:r>
              <a:rPr lang="en-US" dirty="0"/>
              <a:t>Urban planning</a:t>
            </a:r>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1646197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Utilities</a:t>
            </a:r>
          </a:p>
          <a:p>
            <a:pPr marL="171450" indent="-171450">
              <a:buFont typeface="Arial" panose="020B0604020202020204" pitchFamily="34" charset="0"/>
              <a:buChar char="•"/>
            </a:pPr>
            <a:r>
              <a:rPr lang="en-US" dirty="0"/>
              <a:t>Transportation</a:t>
            </a:r>
          </a:p>
          <a:p>
            <a:pPr marL="171450" indent="-171450">
              <a:buFont typeface="Arial" panose="020B0604020202020204" pitchFamily="34" charset="0"/>
              <a:buChar char="•"/>
            </a:pPr>
            <a:r>
              <a:rPr lang="en-US" dirty="0"/>
              <a:t>Housing</a:t>
            </a:r>
          </a:p>
        </p:txBody>
      </p:sp>
      <p:sp>
        <p:nvSpPr>
          <p:cNvPr id="4" name="Slide Number Placeholder 3"/>
          <p:cNvSpPr>
            <a:spLocks noGrp="1"/>
          </p:cNvSpPr>
          <p:nvPr>
            <p:ph type="sldNum" sz="quarter" idx="10"/>
          </p:nvPr>
        </p:nvSpPr>
        <p:spPr/>
        <p:txBody>
          <a:bodyPr/>
          <a:lstStyle/>
          <a:p>
            <a:fld id="{E0746DE6-3336-457D-A091-FA20AC1C536E}" type="slidenum">
              <a:rPr lang="en-US" smtClean="0"/>
              <a:t>19</a:t>
            </a:fld>
            <a:endParaRPr lang="en-US"/>
          </a:p>
        </p:txBody>
      </p:sp>
    </p:spTree>
    <p:extLst>
      <p:ext uri="{BB962C8B-B14F-4D97-AF65-F5344CB8AC3E}">
        <p14:creationId xmlns:p14="http://schemas.microsoft.com/office/powerpoint/2010/main" val="152671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38</a:t>
            </a:fld>
            <a:endParaRPr lang="en-US"/>
          </a:p>
        </p:txBody>
      </p:sp>
    </p:spTree>
    <p:extLst>
      <p:ext uri="{BB962C8B-B14F-4D97-AF65-F5344CB8AC3E}">
        <p14:creationId xmlns:p14="http://schemas.microsoft.com/office/powerpoint/2010/main" val="1170873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3/10/20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912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8805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3/10/20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8038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52CD92-9D15-43B4-8516-073FCDAC90D4}"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37390394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2CD92-9D15-43B4-8516-073FCDAC90D4}"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a:extLst>
              <a:ext uri="{FF2B5EF4-FFF2-40B4-BE49-F238E27FC236}">
                <a16:creationId xmlns:a16="http://schemas.microsoft.com/office/drawing/2014/main" id="{28FAB95B-6A44-D546-A413-A1161882A7E8}"/>
              </a:ext>
            </a:extLst>
          </p:cNvPr>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272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52CD92-9D15-43B4-8516-073FCDAC90D4}"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3114520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52CD92-9D15-43B4-8516-073FCDAC90D4}" type="datetimeFigureOut">
              <a:rPr lang="en-US" smtClean="0"/>
              <a:t>3/10/20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1194382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52CD92-9D15-43B4-8516-073FCDAC90D4}" type="datetimeFigureOut">
              <a:rPr lang="en-US" smtClean="0"/>
              <a:t>3/10/20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1545907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52CD92-9D15-43B4-8516-073FCDAC90D4}" type="datetimeFigureOut">
              <a:rPr lang="en-US" smtClean="0"/>
              <a:t>3/10/20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2253173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52CD92-9D15-43B4-8516-073FCDAC90D4}" type="datetimeFigureOut">
              <a:rPr lang="en-US" smtClean="0"/>
              <a:t>3/10/20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294814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2CD92-9D15-43B4-8516-073FCDAC90D4}" type="datetimeFigureOut">
              <a:rPr lang="en-US" smtClean="0"/>
              <a:t>3/10/20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1103692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93710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52CD92-9D15-43B4-8516-073FCDAC90D4}" type="datetimeFigureOut">
              <a:rPr lang="en-US" smtClean="0"/>
              <a:t>3/10/20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288882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2CD92-9D15-43B4-8516-073FCDAC90D4}"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4017414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52CD92-9D15-43B4-8516-073FCDAC90D4}"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spTree>
    <p:extLst>
      <p:ext uri="{BB962C8B-B14F-4D97-AF65-F5344CB8AC3E}">
        <p14:creationId xmlns:p14="http://schemas.microsoft.com/office/powerpoint/2010/main" val="11261858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3/10/20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3/10/20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61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06671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82073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9741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49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3/10/20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278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92541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3/10/20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19927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3/10/20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474355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136EF8D-FC5F-6447-BA4F-B0D85BA82C8B}"/>
              </a:ext>
            </a:extLst>
          </p:cNvPr>
          <p:cNvPicPr>
            <a:picLocks noChangeAspect="1"/>
          </p:cNvPicPr>
          <p:nvPr/>
        </p:nvPicPr>
        <p:blipFill rotWithShape="1">
          <a:blip r:embed="rId2"/>
          <a:srcRect t="8958" r="-1" b="-1"/>
          <a:stretch/>
        </p:blipFill>
        <p:spPr>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p:spPr>
      </p:pic>
      <p:sp>
        <p:nvSpPr>
          <p:cNvPr id="2" name="Title 1">
            <a:extLst>
              <a:ext uri="{FF2B5EF4-FFF2-40B4-BE49-F238E27FC236}">
                <a16:creationId xmlns:a16="http://schemas.microsoft.com/office/drawing/2014/main" id="{3633F04A-FB79-904D-8DD4-0BA6937103EF}"/>
              </a:ext>
            </a:extLst>
          </p:cNvPr>
          <p:cNvSpPr>
            <a:spLocks noGrp="1"/>
          </p:cNvSpPr>
          <p:nvPr>
            <p:ph type="title"/>
          </p:nvPr>
        </p:nvSpPr>
        <p:spPr>
          <a:xfrm>
            <a:off x="860742" y="754840"/>
            <a:ext cx="4001034" cy="2757748"/>
          </a:xfrm>
        </p:spPr>
        <p:txBody>
          <a:bodyPr vert="horz" lIns="91440" tIns="45720" rIns="91440" bIns="45720" rtlCol="0" anchor="b">
            <a:normAutofit/>
          </a:bodyPr>
          <a:lstStyle/>
          <a:p>
            <a:r>
              <a:rPr lang="en-US" sz="4700" kern="1200">
                <a:solidFill>
                  <a:schemeClr val="tx1"/>
                </a:solidFill>
                <a:latin typeface="+mj-lt"/>
                <a:ea typeface="+mj-ea"/>
                <a:cs typeface="+mj-cs"/>
              </a:rPr>
              <a:t>Segmentation &amp; Clustering of New York and Toronto</a:t>
            </a:r>
          </a:p>
        </p:txBody>
      </p:sp>
      <p:pic>
        <p:nvPicPr>
          <p:cNvPr id="5" name="Picture 4">
            <a:extLst>
              <a:ext uri="{FF2B5EF4-FFF2-40B4-BE49-F238E27FC236}">
                <a16:creationId xmlns:a16="http://schemas.microsoft.com/office/drawing/2014/main" id="{D57E60EB-74BD-C348-9793-651BFEAF081A}"/>
              </a:ext>
            </a:extLst>
          </p:cNvPr>
          <p:cNvPicPr>
            <a:picLocks noChangeAspect="1"/>
          </p:cNvPicPr>
          <p:nvPr/>
        </p:nvPicPr>
        <p:blipFill rotWithShape="1">
          <a:blip r:embed="rId3"/>
          <a:srcRect l="15201" r="21848" b="-3"/>
          <a:stretch/>
        </p:blipFill>
        <p:spPr>
          <a:xfrm>
            <a:off x="8610600" y="1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p:spPr>
      </p:pic>
      <p:sp>
        <p:nvSpPr>
          <p:cNvPr id="4" name="TextBox 3">
            <a:extLst>
              <a:ext uri="{FF2B5EF4-FFF2-40B4-BE49-F238E27FC236}">
                <a16:creationId xmlns:a16="http://schemas.microsoft.com/office/drawing/2014/main" id="{3DF67E98-22C9-C648-984E-32311672C946}"/>
              </a:ext>
            </a:extLst>
          </p:cNvPr>
          <p:cNvSpPr txBox="1"/>
          <p:nvPr/>
        </p:nvSpPr>
        <p:spPr>
          <a:xfrm>
            <a:off x="860742" y="3625106"/>
            <a:ext cx="6681831" cy="461665"/>
          </a:xfrm>
          <a:prstGeom prst="rect">
            <a:avLst/>
          </a:prstGeom>
          <a:noFill/>
        </p:spPr>
        <p:txBody>
          <a:bodyPr wrap="square" rtlCol="0">
            <a:spAutoFit/>
          </a:bodyPr>
          <a:lstStyle/>
          <a:p>
            <a:pPr>
              <a:spcAft>
                <a:spcPts val="600"/>
              </a:spcAft>
            </a:pPr>
            <a:r>
              <a:rPr lang="en-US" sz="2400" b="1" dirty="0"/>
              <a:t>Capstone Project - The Battle of Neighborhoods </a:t>
            </a:r>
            <a:endParaRPr lang="en-US" sz="2400" dirty="0"/>
          </a:p>
        </p:txBody>
      </p:sp>
      <p:sp>
        <p:nvSpPr>
          <p:cNvPr id="8" name="TextBox 7">
            <a:extLst>
              <a:ext uri="{FF2B5EF4-FFF2-40B4-BE49-F238E27FC236}">
                <a16:creationId xmlns:a16="http://schemas.microsoft.com/office/drawing/2014/main" id="{A92C0EF3-297E-2F4D-BD24-27123D901813}"/>
              </a:ext>
            </a:extLst>
          </p:cNvPr>
          <p:cNvSpPr txBox="1"/>
          <p:nvPr/>
        </p:nvSpPr>
        <p:spPr>
          <a:xfrm>
            <a:off x="971419" y="5913120"/>
            <a:ext cx="5581781" cy="369332"/>
          </a:xfrm>
          <a:prstGeom prst="rect">
            <a:avLst/>
          </a:prstGeom>
          <a:noFill/>
        </p:spPr>
        <p:txBody>
          <a:bodyPr wrap="square" rtlCol="0">
            <a:spAutoFit/>
          </a:bodyPr>
          <a:lstStyle/>
          <a:p>
            <a:pPr>
              <a:spcAft>
                <a:spcPts val="600"/>
              </a:spcAft>
            </a:pPr>
            <a:r>
              <a:rPr lang="en-US" dirty="0" err="1"/>
              <a:t>Nikhila</a:t>
            </a:r>
            <a:r>
              <a:rPr lang="en-US" dirty="0"/>
              <a:t> </a:t>
            </a:r>
            <a:r>
              <a:rPr lang="en-US" dirty="0" err="1"/>
              <a:t>Anumukonda</a:t>
            </a:r>
            <a:endParaRPr lang="en-US"/>
          </a:p>
        </p:txBody>
      </p:sp>
    </p:spTree>
    <p:extLst>
      <p:ext uri="{BB962C8B-B14F-4D97-AF65-F5344CB8AC3E}">
        <p14:creationId xmlns:p14="http://schemas.microsoft.com/office/powerpoint/2010/main" val="1075987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D79B-0DFC-F149-942B-95F0DCC8BC9F}"/>
              </a:ext>
            </a:extLst>
          </p:cNvPr>
          <p:cNvSpPr>
            <a:spLocks noGrp="1"/>
          </p:cNvSpPr>
          <p:nvPr>
            <p:ph type="title"/>
          </p:nvPr>
        </p:nvSpPr>
        <p:spPr/>
        <p:txBody>
          <a:bodyPr/>
          <a:lstStyle/>
          <a:p>
            <a:r>
              <a:rPr lang="en-US" dirty="0"/>
              <a:t>Map of New York Neighborhoods </a:t>
            </a:r>
          </a:p>
        </p:txBody>
      </p:sp>
      <p:pic>
        <p:nvPicPr>
          <p:cNvPr id="7" name="Content Placeholder 6" descr="A close up of a map&#10;&#10;Description automatically generated">
            <a:extLst>
              <a:ext uri="{FF2B5EF4-FFF2-40B4-BE49-F238E27FC236}">
                <a16:creationId xmlns:a16="http://schemas.microsoft.com/office/drawing/2014/main" id="{8C14BE80-2725-5F45-8C0D-E01011F1B00A}"/>
              </a:ext>
            </a:extLst>
          </p:cNvPr>
          <p:cNvPicPr>
            <a:picLocks noGrp="1"/>
          </p:cNvPicPr>
          <p:nvPr>
            <p:ph idx="1"/>
          </p:nvPr>
        </p:nvPicPr>
        <p:blipFill>
          <a:blip r:embed="rId2"/>
          <a:stretch>
            <a:fillRect/>
          </a:stretch>
        </p:blipFill>
        <p:spPr>
          <a:xfrm>
            <a:off x="581192" y="2148840"/>
            <a:ext cx="11029616" cy="4130040"/>
          </a:xfrm>
          <a:prstGeom prst="rect">
            <a:avLst/>
          </a:prstGeom>
        </p:spPr>
      </p:pic>
    </p:spTree>
    <p:extLst>
      <p:ext uri="{BB962C8B-B14F-4D97-AF65-F5344CB8AC3E}">
        <p14:creationId xmlns:p14="http://schemas.microsoft.com/office/powerpoint/2010/main" val="206652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accent1"/>
                </a:solidFill>
              </a:rPr>
              <a:t>Methodology</a:t>
            </a:r>
          </a:p>
        </p:txBody>
      </p:sp>
      <p:sp>
        <p:nvSpPr>
          <p:cNvPr id="5" name="Content Placeholder 4">
            <a:extLst>
              <a:ext uri="{FF2B5EF4-FFF2-40B4-BE49-F238E27FC236}">
                <a16:creationId xmlns:a16="http://schemas.microsoft.com/office/drawing/2014/main" id="{DAF60FF8-8E5D-1645-92BC-49708EAE14AF}"/>
              </a:ext>
            </a:extLst>
          </p:cNvPr>
          <p:cNvSpPr>
            <a:spLocks noGrp="1"/>
          </p:cNvSpPr>
          <p:nvPr>
            <p:ph idx="1"/>
          </p:nvPr>
        </p:nvSpPr>
        <p:spPr>
          <a:xfrm>
            <a:off x="446533" y="2223694"/>
            <a:ext cx="3792378" cy="3703320"/>
          </a:xfrm>
          <a:ln w="57150">
            <a:noFill/>
          </a:ln>
        </p:spPr>
        <p:txBody>
          <a:bodyPr vert="horz" lIns="91440" tIns="45720" rIns="91440" bIns="45720" rtlCol="0" anchor="ctr">
            <a:normAutofit/>
          </a:bodyPr>
          <a:lstStyle/>
          <a:p>
            <a:pPr marL="0" indent="0" algn="r">
              <a:buNone/>
            </a:pPr>
            <a:r>
              <a:rPr lang="en-US" sz="2000" b="1" dirty="0">
                <a:solidFill>
                  <a:schemeClr val="accent2"/>
                </a:solidFill>
              </a:rPr>
              <a:t>Most Common Venue Categories </a:t>
            </a:r>
          </a:p>
          <a:p>
            <a:pPr marL="0" indent="0" algn="r">
              <a:buNone/>
            </a:pPr>
            <a:r>
              <a:rPr lang="en-US" sz="2000" b="1" dirty="0">
                <a:solidFill>
                  <a:schemeClr val="accent2"/>
                </a:solidFill>
              </a:rPr>
              <a:t>Most widespread Venue Categories</a:t>
            </a:r>
          </a:p>
          <a:p>
            <a:pPr marL="0" indent="0" algn="r">
              <a:buNone/>
            </a:pPr>
            <a:r>
              <a:rPr lang="en-US" sz="2000" b="1" dirty="0">
                <a:solidFill>
                  <a:schemeClr val="accent2"/>
                </a:solidFill>
              </a:rPr>
              <a:t>Most Rare Categories</a:t>
            </a:r>
          </a:p>
          <a:p>
            <a:pPr marL="0" indent="0" algn="r">
              <a:buNone/>
            </a:pPr>
            <a:endParaRPr lang="en-US" sz="2000" b="1" dirty="0">
              <a:solidFill>
                <a:schemeClr val="accent2"/>
              </a:solidFill>
            </a:endParaRPr>
          </a:p>
          <a:p>
            <a:pPr marL="0" indent="0" algn="r">
              <a:buNone/>
            </a:pPr>
            <a:endParaRPr lang="en-US" sz="2000" cap="all" dirty="0">
              <a:solidFill>
                <a:schemeClr val="accent2"/>
              </a:solidFill>
            </a:endParaRPr>
          </a:p>
        </p:txBody>
      </p:sp>
    </p:spTree>
    <p:extLst>
      <p:ext uri="{BB962C8B-B14F-4D97-AF65-F5344CB8AC3E}">
        <p14:creationId xmlns:p14="http://schemas.microsoft.com/office/powerpoint/2010/main" val="3823640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56DE90-80BE-454C-8E27-611DD862FC4E}"/>
              </a:ext>
            </a:extLst>
          </p:cNvPr>
          <p:cNvSpPr txBox="1"/>
          <p:nvPr/>
        </p:nvSpPr>
        <p:spPr>
          <a:xfrm>
            <a:off x="477225" y="1011920"/>
            <a:ext cx="11243719" cy="523220"/>
          </a:xfrm>
          <a:prstGeom prst="rect">
            <a:avLst/>
          </a:prstGeom>
          <a:noFill/>
        </p:spPr>
        <p:txBody>
          <a:bodyPr wrap="square" rtlCol="0">
            <a:spAutoFit/>
          </a:bodyPr>
          <a:lstStyle/>
          <a:p>
            <a:r>
              <a:rPr lang="en-US" sz="2800" b="1" dirty="0">
                <a:solidFill>
                  <a:schemeClr val="bg1"/>
                </a:solidFill>
              </a:rPr>
              <a:t>Most Common Venue Categories  - NY</a:t>
            </a:r>
          </a:p>
        </p:txBody>
      </p:sp>
      <p:sp>
        <p:nvSpPr>
          <p:cNvPr id="6" name="Rectangle 5">
            <a:extLst>
              <a:ext uri="{FF2B5EF4-FFF2-40B4-BE49-F238E27FC236}">
                <a16:creationId xmlns:a16="http://schemas.microsoft.com/office/drawing/2014/main" id="{37D8ACC1-E471-8247-944D-500DC46633D2}"/>
              </a:ext>
            </a:extLst>
          </p:cNvPr>
          <p:cNvSpPr/>
          <p:nvPr/>
        </p:nvSpPr>
        <p:spPr>
          <a:xfrm>
            <a:off x="477225" y="2097344"/>
            <a:ext cx="2097049" cy="369332"/>
          </a:xfrm>
          <a:prstGeom prst="rect">
            <a:avLst/>
          </a:prstGeom>
        </p:spPr>
        <p:txBody>
          <a:bodyPr wrap="none">
            <a:spAutoFit/>
          </a:bodyPr>
          <a:lstStyle/>
          <a:p>
            <a:r>
              <a:rPr lang="en-US" b="1" dirty="0">
                <a:latin typeface="Verdana" panose="020B0604030504040204" pitchFamily="34" charset="0"/>
                <a:ea typeface="Times New Roman" panose="02020603050405020304" pitchFamily="18" charset="0"/>
              </a:rPr>
              <a:t>New York City </a:t>
            </a:r>
            <a:endParaRPr lang="en-US" dirty="0">
              <a:latin typeface="Times New Roman" panose="02020603050405020304" pitchFamily="18" charset="0"/>
              <a:ea typeface="Times New Roman" panose="02020603050405020304" pitchFamily="18" charset="0"/>
            </a:endParaRPr>
          </a:p>
        </p:txBody>
      </p:sp>
      <p:pic>
        <p:nvPicPr>
          <p:cNvPr id="11" name="Picture 10" descr="A screenshot of a cell phone&#10;&#10;Description automatically generated">
            <a:extLst>
              <a:ext uri="{FF2B5EF4-FFF2-40B4-BE49-F238E27FC236}">
                <a16:creationId xmlns:a16="http://schemas.microsoft.com/office/drawing/2014/main" id="{0395417E-EC4B-CD44-92D7-E1B64F5D36D4}"/>
              </a:ext>
            </a:extLst>
          </p:cNvPr>
          <p:cNvPicPr/>
          <p:nvPr/>
        </p:nvPicPr>
        <p:blipFill>
          <a:blip r:embed="rId2"/>
          <a:stretch>
            <a:fillRect/>
          </a:stretch>
        </p:blipFill>
        <p:spPr>
          <a:xfrm>
            <a:off x="467973" y="2883200"/>
            <a:ext cx="6071870" cy="3016250"/>
          </a:xfrm>
          <a:prstGeom prst="rect">
            <a:avLst/>
          </a:prstGeom>
        </p:spPr>
      </p:pic>
      <p:sp>
        <p:nvSpPr>
          <p:cNvPr id="8" name="Rectangle 7">
            <a:extLst>
              <a:ext uri="{FF2B5EF4-FFF2-40B4-BE49-F238E27FC236}">
                <a16:creationId xmlns:a16="http://schemas.microsoft.com/office/drawing/2014/main" id="{657B40AD-78E1-FD4C-A112-8F80FD60798A}"/>
              </a:ext>
            </a:extLst>
          </p:cNvPr>
          <p:cNvSpPr/>
          <p:nvPr/>
        </p:nvSpPr>
        <p:spPr>
          <a:xfrm>
            <a:off x="6691746" y="3429000"/>
            <a:ext cx="5250872" cy="2031325"/>
          </a:xfrm>
          <a:prstGeom prst="rect">
            <a:avLst/>
          </a:prstGeom>
        </p:spPr>
        <p:txBody>
          <a:bodyPr wrap="square">
            <a:spAutoFit/>
          </a:bodyPr>
          <a:lstStyle/>
          <a:p>
            <a:r>
              <a:rPr lang="en-US" dirty="0">
                <a:latin typeface="Verdana" panose="020B0604030504040204" pitchFamily="34" charset="0"/>
                <a:ea typeface="Times New Roman" panose="02020603050405020304" pitchFamily="18" charset="0"/>
              </a:rPr>
              <a:t>We can see that the most common category is </a:t>
            </a:r>
          </a:p>
          <a:p>
            <a:pPr marL="285750" indent="-285750">
              <a:buFont typeface="Arial" panose="020B0604020202020204" pitchFamily="34" charset="0"/>
              <a:buChar char="•"/>
            </a:pPr>
            <a:r>
              <a:rPr lang="en-US" dirty="0">
                <a:latin typeface="Verdana" panose="020B0604030504040204" pitchFamily="34" charset="0"/>
                <a:ea typeface="Times New Roman" panose="02020603050405020304" pitchFamily="18" charset="0"/>
              </a:rPr>
              <a:t>“Pizza Place” with 400 venues in NYC; </a:t>
            </a:r>
          </a:p>
          <a:p>
            <a:pPr marL="285750" indent="-285750">
              <a:buFont typeface="Arial" panose="020B0604020202020204" pitchFamily="34" charset="0"/>
              <a:buChar char="•"/>
            </a:pPr>
            <a:r>
              <a:rPr lang="en-US" dirty="0">
                <a:latin typeface="Verdana" panose="020B0604030504040204" pitchFamily="34" charset="0"/>
                <a:ea typeface="Times New Roman" panose="02020603050405020304" pitchFamily="18" charset="0"/>
              </a:rPr>
              <a:t>In the second rank, the category “Coffee shop” appears with 175 venues. </a:t>
            </a:r>
          </a:p>
          <a:p>
            <a:pPr marL="285750" indent="-285750">
              <a:buFont typeface="Arial" panose="020B0604020202020204" pitchFamily="34" charset="0"/>
              <a:buChar char="•"/>
            </a:pPr>
            <a:r>
              <a:rPr lang="en-US" dirty="0">
                <a:latin typeface="Verdana" panose="020B0604030504040204" pitchFamily="34" charset="0"/>
                <a:ea typeface="Times New Roman" panose="02020603050405020304" pitchFamily="18" charset="0"/>
              </a:rPr>
              <a:t>In the third rank comes the “Bar” category.</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63594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56DE90-80BE-454C-8E27-611DD862FC4E}"/>
              </a:ext>
            </a:extLst>
          </p:cNvPr>
          <p:cNvSpPr txBox="1"/>
          <p:nvPr/>
        </p:nvSpPr>
        <p:spPr>
          <a:xfrm>
            <a:off x="471056" y="1087396"/>
            <a:ext cx="11243719" cy="523220"/>
          </a:xfrm>
          <a:prstGeom prst="rect">
            <a:avLst/>
          </a:prstGeom>
          <a:noFill/>
        </p:spPr>
        <p:txBody>
          <a:bodyPr wrap="square" rtlCol="0">
            <a:spAutoFit/>
          </a:bodyPr>
          <a:lstStyle/>
          <a:p>
            <a:r>
              <a:rPr lang="en-US" sz="2800" b="1" dirty="0">
                <a:solidFill>
                  <a:schemeClr val="bg1"/>
                </a:solidFill>
              </a:rPr>
              <a:t>Most Common Venue Categories  - Toronto</a:t>
            </a:r>
          </a:p>
        </p:txBody>
      </p:sp>
      <p:pic>
        <p:nvPicPr>
          <p:cNvPr id="13" name="Picture 12" descr="A screenshot of a cell phone&#10;&#10;Description automatically generated">
            <a:extLst>
              <a:ext uri="{FF2B5EF4-FFF2-40B4-BE49-F238E27FC236}">
                <a16:creationId xmlns:a16="http://schemas.microsoft.com/office/drawing/2014/main" id="{C9FE0784-6667-794B-9C60-E00DD8F88177}"/>
              </a:ext>
            </a:extLst>
          </p:cNvPr>
          <p:cNvPicPr/>
          <p:nvPr/>
        </p:nvPicPr>
        <p:blipFill>
          <a:blip r:embed="rId2"/>
          <a:stretch>
            <a:fillRect/>
          </a:stretch>
        </p:blipFill>
        <p:spPr>
          <a:xfrm>
            <a:off x="290447" y="3079750"/>
            <a:ext cx="6071870" cy="3016250"/>
          </a:xfrm>
          <a:prstGeom prst="rect">
            <a:avLst/>
          </a:prstGeom>
        </p:spPr>
      </p:pic>
      <p:sp>
        <p:nvSpPr>
          <p:cNvPr id="8" name="Rectangle 7">
            <a:extLst>
              <a:ext uri="{FF2B5EF4-FFF2-40B4-BE49-F238E27FC236}">
                <a16:creationId xmlns:a16="http://schemas.microsoft.com/office/drawing/2014/main" id="{D81CE6E7-D5E0-9047-BB37-3E504B1EC953}"/>
              </a:ext>
            </a:extLst>
          </p:cNvPr>
          <p:cNvSpPr/>
          <p:nvPr/>
        </p:nvSpPr>
        <p:spPr>
          <a:xfrm>
            <a:off x="595748" y="2162378"/>
            <a:ext cx="1204176" cy="369332"/>
          </a:xfrm>
          <a:prstGeom prst="rect">
            <a:avLst/>
          </a:prstGeom>
        </p:spPr>
        <p:txBody>
          <a:bodyPr wrap="none">
            <a:spAutoFit/>
          </a:bodyPr>
          <a:lstStyle/>
          <a:p>
            <a:r>
              <a:rPr lang="en-US" b="1" dirty="0">
                <a:latin typeface="Verdana" panose="020B0604030504040204" pitchFamily="34" charset="0"/>
                <a:ea typeface="Times New Roman" panose="02020603050405020304" pitchFamily="18" charset="0"/>
              </a:rPr>
              <a:t>Toronto</a:t>
            </a:r>
            <a:endParaRPr lang="en-US" dirty="0">
              <a:latin typeface="Times New Roman" panose="02020603050405020304" pitchFamily="18" charset="0"/>
              <a:ea typeface="Times New Roman" panose="02020603050405020304" pitchFamily="18" charset="0"/>
            </a:endParaRPr>
          </a:p>
        </p:txBody>
      </p:sp>
      <p:sp>
        <p:nvSpPr>
          <p:cNvPr id="2" name="Rectangle 1">
            <a:extLst>
              <a:ext uri="{FF2B5EF4-FFF2-40B4-BE49-F238E27FC236}">
                <a16:creationId xmlns:a16="http://schemas.microsoft.com/office/drawing/2014/main" id="{CCE30040-8CB4-324A-B2F4-2340ADB294D7}"/>
              </a:ext>
            </a:extLst>
          </p:cNvPr>
          <p:cNvSpPr/>
          <p:nvPr/>
        </p:nvSpPr>
        <p:spPr>
          <a:xfrm>
            <a:off x="6362317" y="3429000"/>
            <a:ext cx="5352458" cy="1785104"/>
          </a:xfrm>
          <a:prstGeom prst="rect">
            <a:avLst/>
          </a:prstGeom>
        </p:spPr>
        <p:txBody>
          <a:bodyPr wrap="square">
            <a:spAutoFit/>
          </a:bodyPr>
          <a:lstStyle/>
          <a:p>
            <a:r>
              <a:rPr lang="en-US" dirty="0">
                <a:latin typeface="Verdana" panose="020B0604030504040204" pitchFamily="34" charset="0"/>
                <a:ea typeface="Times New Roman" panose="02020603050405020304" pitchFamily="18" charset="0"/>
              </a:rPr>
              <a:t>For Toronto, the Top 3 most common venue category is Coffee Shop, Park and Café.</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Coffee Shop with 250 venues,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restaurant with 87 venues and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Café with 137 venues.</a:t>
            </a:r>
          </a:p>
          <a:p>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3892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880C86-15C4-1044-A9A7-A091E3CF656E}"/>
              </a:ext>
            </a:extLst>
          </p:cNvPr>
          <p:cNvSpPr txBox="1"/>
          <p:nvPr/>
        </p:nvSpPr>
        <p:spPr>
          <a:xfrm>
            <a:off x="474140" y="1005840"/>
            <a:ext cx="11243719" cy="523220"/>
          </a:xfrm>
          <a:prstGeom prst="rect">
            <a:avLst/>
          </a:prstGeom>
          <a:noFill/>
        </p:spPr>
        <p:txBody>
          <a:bodyPr wrap="square" rtlCol="0">
            <a:spAutoFit/>
          </a:bodyPr>
          <a:lstStyle/>
          <a:p>
            <a:r>
              <a:rPr lang="en-US" sz="2800" b="1" dirty="0">
                <a:solidFill>
                  <a:schemeClr val="bg1"/>
                </a:solidFill>
              </a:rPr>
              <a:t>Most widespread Venue Categories -  NY</a:t>
            </a:r>
          </a:p>
        </p:txBody>
      </p:sp>
      <p:pic>
        <p:nvPicPr>
          <p:cNvPr id="10" name="Picture 9" descr="A screenshot of a cell phone&#10;&#10;Description automatically generated">
            <a:extLst>
              <a:ext uri="{FF2B5EF4-FFF2-40B4-BE49-F238E27FC236}">
                <a16:creationId xmlns:a16="http://schemas.microsoft.com/office/drawing/2014/main" id="{283D3583-54F6-224B-B03B-D042F539443F}"/>
              </a:ext>
            </a:extLst>
          </p:cNvPr>
          <p:cNvPicPr/>
          <p:nvPr/>
        </p:nvPicPr>
        <p:blipFill>
          <a:blip r:embed="rId2"/>
          <a:stretch>
            <a:fillRect/>
          </a:stretch>
        </p:blipFill>
        <p:spPr>
          <a:xfrm>
            <a:off x="471057" y="3234690"/>
            <a:ext cx="6071870" cy="2861310"/>
          </a:xfrm>
          <a:prstGeom prst="rect">
            <a:avLst/>
          </a:prstGeom>
        </p:spPr>
      </p:pic>
      <p:sp>
        <p:nvSpPr>
          <p:cNvPr id="12" name="Rectangle 11">
            <a:extLst>
              <a:ext uri="{FF2B5EF4-FFF2-40B4-BE49-F238E27FC236}">
                <a16:creationId xmlns:a16="http://schemas.microsoft.com/office/drawing/2014/main" id="{E296ECF3-67B6-1442-959B-E0308149ED67}"/>
              </a:ext>
            </a:extLst>
          </p:cNvPr>
          <p:cNvSpPr/>
          <p:nvPr/>
        </p:nvSpPr>
        <p:spPr>
          <a:xfrm>
            <a:off x="471057" y="2417384"/>
            <a:ext cx="2097049" cy="369332"/>
          </a:xfrm>
          <a:prstGeom prst="rect">
            <a:avLst/>
          </a:prstGeom>
        </p:spPr>
        <p:txBody>
          <a:bodyPr wrap="none">
            <a:spAutoFit/>
          </a:bodyPr>
          <a:lstStyle/>
          <a:p>
            <a:r>
              <a:rPr lang="en-US" b="1" dirty="0">
                <a:latin typeface="Verdana" panose="020B0604030504040204" pitchFamily="34" charset="0"/>
                <a:ea typeface="Times New Roman" panose="02020603050405020304" pitchFamily="18" charset="0"/>
              </a:rPr>
              <a:t>New York City </a:t>
            </a:r>
            <a:endParaRPr lang="en-US" dirty="0">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32B37477-2296-704A-B752-26E98B23E760}"/>
              </a:ext>
            </a:extLst>
          </p:cNvPr>
          <p:cNvSpPr/>
          <p:nvPr/>
        </p:nvSpPr>
        <p:spPr>
          <a:xfrm>
            <a:off x="6676506" y="3234690"/>
            <a:ext cx="5250872" cy="2893100"/>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 most widespread category is “Salon / Barbershop” and exist in 250 neighborhoods out of the 306 neighborhoods.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Next comes the “Deli / Bodega” category with venues in 250 neighborhoods also.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the third place comes the “Residential Building (Apartment / Condo)” category with venues in 230 neighborhoods. </a:t>
            </a:r>
          </a:p>
          <a:p>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27435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880C86-15C4-1044-A9A7-A091E3CF656E}"/>
              </a:ext>
            </a:extLst>
          </p:cNvPr>
          <p:cNvSpPr txBox="1"/>
          <p:nvPr/>
        </p:nvSpPr>
        <p:spPr>
          <a:xfrm>
            <a:off x="474140" y="1007209"/>
            <a:ext cx="11243719" cy="523220"/>
          </a:xfrm>
          <a:prstGeom prst="rect">
            <a:avLst/>
          </a:prstGeom>
          <a:noFill/>
        </p:spPr>
        <p:txBody>
          <a:bodyPr wrap="square" rtlCol="0">
            <a:spAutoFit/>
          </a:bodyPr>
          <a:lstStyle/>
          <a:p>
            <a:r>
              <a:rPr lang="en-US" sz="2800" b="1" dirty="0">
                <a:solidFill>
                  <a:schemeClr val="bg1"/>
                </a:solidFill>
              </a:rPr>
              <a:t>Most widespread Venue Categories - Toronto</a:t>
            </a:r>
          </a:p>
        </p:txBody>
      </p:sp>
      <p:sp>
        <p:nvSpPr>
          <p:cNvPr id="12" name="Rectangle 11">
            <a:extLst>
              <a:ext uri="{FF2B5EF4-FFF2-40B4-BE49-F238E27FC236}">
                <a16:creationId xmlns:a16="http://schemas.microsoft.com/office/drawing/2014/main" id="{E296ECF3-67B6-1442-959B-E0308149ED67}"/>
              </a:ext>
            </a:extLst>
          </p:cNvPr>
          <p:cNvSpPr/>
          <p:nvPr/>
        </p:nvSpPr>
        <p:spPr>
          <a:xfrm>
            <a:off x="471057" y="2417384"/>
            <a:ext cx="1204176" cy="369332"/>
          </a:xfrm>
          <a:prstGeom prst="rect">
            <a:avLst/>
          </a:prstGeom>
        </p:spPr>
        <p:txBody>
          <a:bodyPr wrap="none">
            <a:spAutoFit/>
          </a:bodyPr>
          <a:lstStyle/>
          <a:p>
            <a:r>
              <a:rPr lang="en-US" b="1" dirty="0">
                <a:latin typeface="Verdana" panose="020B0604030504040204" pitchFamily="34" charset="0"/>
                <a:ea typeface="Times New Roman" panose="02020603050405020304" pitchFamily="18" charset="0"/>
              </a:rPr>
              <a:t>Toronto</a:t>
            </a:r>
            <a:endParaRPr lang="en-US" dirty="0">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32B37477-2296-704A-B752-26E98B23E760}"/>
              </a:ext>
            </a:extLst>
          </p:cNvPr>
          <p:cNvSpPr/>
          <p:nvPr/>
        </p:nvSpPr>
        <p:spPr>
          <a:xfrm>
            <a:off x="6676506" y="3234690"/>
            <a:ext cx="5250872" cy="2616101"/>
          </a:xfrm>
          <a:prstGeom prst="rect">
            <a:avLst/>
          </a:prstGeom>
        </p:spPr>
        <p:txBody>
          <a:bodyPr wrap="square">
            <a:spAutoFit/>
          </a:bodyPr>
          <a:lstStyle/>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In the first place comes the “Coffee Shop” category with venues in 80 neighborhoods2. </a:t>
            </a:r>
          </a:p>
          <a:p>
            <a:pPr marL="285750" indent="-285750">
              <a:buFont typeface="Arial" panose="020B0604020202020204" pitchFamily="34" charset="0"/>
              <a:buChar char="•"/>
            </a:pPr>
            <a:r>
              <a:rPr lang="en-US" dirty="0">
                <a:latin typeface="Verdana" panose="020B0604030504040204" pitchFamily="34" charset="0"/>
                <a:ea typeface="Verdana" panose="020B0604030504040204" pitchFamily="34" charset="0"/>
                <a:cs typeface="Verdana" panose="020B0604030504040204" pitchFamily="34" charset="0"/>
              </a:rPr>
              <a:t>Then comes “Residential Building (Apartment / Condo)” category with venues in 80 neighborhoods. And the third most-widespread category is “Park” with venues in 75 neighborhoods.</a:t>
            </a:r>
          </a:p>
          <a:p>
            <a:endParaRPr lang="en-US" sz="2000" dirty="0">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50AAA269-D275-C245-AC31-461BAD047D41}"/>
              </a:ext>
            </a:extLst>
          </p:cNvPr>
          <p:cNvSpPr txBox="1"/>
          <p:nvPr/>
        </p:nvSpPr>
        <p:spPr>
          <a:xfrm>
            <a:off x="4328160" y="2590800"/>
            <a:ext cx="184731" cy="369332"/>
          </a:xfrm>
          <a:prstGeom prst="rect">
            <a:avLst/>
          </a:prstGeom>
          <a:noFill/>
        </p:spPr>
        <p:txBody>
          <a:bodyPr wrap="none" rtlCol="0">
            <a:spAutoFit/>
          </a:bodyPr>
          <a:lstStyle/>
          <a:p>
            <a:endParaRPr lang="en-US" dirty="0"/>
          </a:p>
        </p:txBody>
      </p:sp>
      <p:pic>
        <p:nvPicPr>
          <p:cNvPr id="8" name="Picture 7" descr="A screenshot of a cell phone&#10;&#10;Description automatically generated">
            <a:extLst>
              <a:ext uri="{FF2B5EF4-FFF2-40B4-BE49-F238E27FC236}">
                <a16:creationId xmlns:a16="http://schemas.microsoft.com/office/drawing/2014/main" id="{3202F650-F7FA-7441-A7C8-B851F8CB8127}"/>
              </a:ext>
            </a:extLst>
          </p:cNvPr>
          <p:cNvPicPr/>
          <p:nvPr/>
        </p:nvPicPr>
        <p:blipFill>
          <a:blip r:embed="rId2"/>
          <a:stretch>
            <a:fillRect/>
          </a:stretch>
        </p:blipFill>
        <p:spPr>
          <a:xfrm>
            <a:off x="411948" y="3104147"/>
            <a:ext cx="6071870" cy="2877185"/>
          </a:xfrm>
          <a:prstGeom prst="rect">
            <a:avLst/>
          </a:prstGeom>
        </p:spPr>
      </p:pic>
    </p:spTree>
    <p:extLst>
      <p:ext uri="{BB962C8B-B14F-4D97-AF65-F5344CB8AC3E}">
        <p14:creationId xmlns:p14="http://schemas.microsoft.com/office/powerpoint/2010/main" val="1830231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5CA-9DA6-9D44-9EE6-4F598EC70107}"/>
              </a:ext>
            </a:extLst>
          </p:cNvPr>
          <p:cNvSpPr>
            <a:spLocks noGrp="1"/>
          </p:cNvSpPr>
          <p:nvPr>
            <p:ph type="title"/>
          </p:nvPr>
        </p:nvSpPr>
        <p:spPr>
          <a:xfrm>
            <a:off x="581192" y="702156"/>
            <a:ext cx="11029616" cy="1013800"/>
          </a:xfrm>
        </p:spPr>
        <p:txBody>
          <a:bodyPr>
            <a:normAutofit/>
          </a:bodyPr>
          <a:lstStyle/>
          <a:p>
            <a:r>
              <a:rPr lang="en-US" dirty="0">
                <a:solidFill>
                  <a:srgbClr val="FFFFFF"/>
                </a:solidFill>
              </a:rPr>
              <a:t>Rare Categories in New York</a:t>
            </a:r>
          </a:p>
        </p:txBody>
      </p:sp>
      <p:grpSp>
        <p:nvGrpSpPr>
          <p:cNvPr id="9" name="Group 8">
            <a:extLst>
              <a:ext uri="{FF2B5EF4-FFF2-40B4-BE49-F238E27FC236}">
                <a16:creationId xmlns:a16="http://schemas.microsoft.com/office/drawing/2014/main" id="{0707D684-ABCB-401C-869A-D03BBC0607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0" name="Rectangle 9">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E8816F"/>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E8816F"/>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E8816F"/>
            </a:solidFill>
            <a:ln>
              <a:noFill/>
            </a:ln>
            <a:effectLst/>
          </p:spPr>
          <p:style>
            <a:lnRef idx="1">
              <a:schemeClr val="accent1"/>
            </a:lnRef>
            <a:fillRef idx="3">
              <a:schemeClr val="accent1"/>
            </a:fillRef>
            <a:effectRef idx="2">
              <a:schemeClr val="accent1"/>
            </a:effectRef>
            <a:fontRef idx="minor">
              <a:schemeClr val="lt1"/>
            </a:fontRef>
          </p:style>
        </p:sp>
      </p:grpSp>
      <p:sp>
        <p:nvSpPr>
          <p:cNvPr id="14" name="Rectangle 13">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8719B52-8498-FB41-9DE3-41070D22CECE}"/>
              </a:ext>
            </a:extLst>
          </p:cNvPr>
          <p:cNvPicPr>
            <a:picLocks noChangeAspect="1"/>
          </p:cNvPicPr>
          <p:nvPr/>
        </p:nvPicPr>
        <p:blipFill rotWithShape="1">
          <a:blip r:embed="rId2"/>
          <a:srcRect t="9837" r="-3" b="5149"/>
          <a:stretch/>
        </p:blipFill>
        <p:spPr>
          <a:xfrm>
            <a:off x="657225" y="2361056"/>
            <a:ext cx="4962525" cy="3794788"/>
          </a:xfrm>
          <a:prstGeom prst="rect">
            <a:avLst/>
          </a:prstGeom>
        </p:spPr>
      </p:pic>
      <p:sp>
        <p:nvSpPr>
          <p:cNvPr id="3" name="Content Placeholder 2">
            <a:extLst>
              <a:ext uri="{FF2B5EF4-FFF2-40B4-BE49-F238E27FC236}">
                <a16:creationId xmlns:a16="http://schemas.microsoft.com/office/drawing/2014/main" id="{7CA46C9A-C75F-C94D-B23A-281DDA1B5278}"/>
              </a:ext>
            </a:extLst>
          </p:cNvPr>
          <p:cNvSpPr>
            <a:spLocks noGrp="1"/>
          </p:cNvSpPr>
          <p:nvPr>
            <p:ph idx="1"/>
          </p:nvPr>
        </p:nvSpPr>
        <p:spPr>
          <a:xfrm>
            <a:off x="6335805" y="2180496"/>
            <a:ext cx="5275001" cy="4045683"/>
          </a:xfrm>
        </p:spPr>
        <p:txBody>
          <a:bodyPr>
            <a:normAutofit/>
          </a:bodyPr>
          <a:lstStyle/>
          <a:p>
            <a:pPr marL="0" indent="0">
              <a:buClr>
                <a:srgbClr val="E8816F"/>
              </a:buClr>
              <a:buNone/>
            </a:pPr>
            <a:r>
              <a:rPr lang="en-US" dirty="0"/>
              <a:t>Certain Venue categories are Rare. It might be feasible to select one of these categories to set up business as there would be less competition. For example:</a:t>
            </a:r>
          </a:p>
          <a:p>
            <a:pPr>
              <a:buClr>
                <a:srgbClr val="E8816F"/>
              </a:buClr>
            </a:pPr>
            <a:r>
              <a:rPr lang="en-US" dirty="0"/>
              <a:t>Motel</a:t>
            </a:r>
          </a:p>
          <a:p>
            <a:pPr>
              <a:buClr>
                <a:srgbClr val="E8816F"/>
              </a:buClr>
            </a:pPr>
            <a:r>
              <a:rPr lang="en-US" dirty="0"/>
              <a:t>Laundry Service</a:t>
            </a:r>
          </a:p>
          <a:p>
            <a:pPr>
              <a:buClr>
                <a:srgbClr val="E8816F"/>
              </a:buClr>
            </a:pPr>
            <a:r>
              <a:rPr lang="en-US" dirty="0"/>
              <a:t>Music store</a:t>
            </a:r>
          </a:p>
          <a:p>
            <a:pPr>
              <a:buClr>
                <a:srgbClr val="E8816F"/>
              </a:buClr>
            </a:pPr>
            <a:r>
              <a:rPr lang="en-US" dirty="0"/>
              <a:t>Austrian restaurant </a:t>
            </a:r>
          </a:p>
        </p:txBody>
      </p:sp>
    </p:spTree>
    <p:extLst>
      <p:ext uri="{BB962C8B-B14F-4D97-AF65-F5344CB8AC3E}">
        <p14:creationId xmlns:p14="http://schemas.microsoft.com/office/powerpoint/2010/main" val="3606423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25CA-9DA6-9D44-9EE6-4F598EC70107}"/>
              </a:ext>
            </a:extLst>
          </p:cNvPr>
          <p:cNvSpPr>
            <a:spLocks noGrp="1"/>
          </p:cNvSpPr>
          <p:nvPr>
            <p:ph type="title"/>
          </p:nvPr>
        </p:nvSpPr>
        <p:spPr>
          <a:xfrm>
            <a:off x="581192" y="702156"/>
            <a:ext cx="11029616" cy="1013800"/>
          </a:xfrm>
        </p:spPr>
        <p:txBody>
          <a:bodyPr>
            <a:normAutofit/>
          </a:bodyPr>
          <a:lstStyle/>
          <a:p>
            <a:r>
              <a:rPr lang="en-US"/>
              <a:t>Rare Categories in Toronto</a:t>
            </a:r>
          </a:p>
        </p:txBody>
      </p:sp>
      <p:sp>
        <p:nvSpPr>
          <p:cNvPr id="7" name="Rectangle 9">
            <a:extLst>
              <a:ext uri="{FF2B5EF4-FFF2-40B4-BE49-F238E27FC236}">
                <a16:creationId xmlns:a16="http://schemas.microsoft.com/office/drawing/2014/main" id="{054F317B-4EA9-4C94-9EF8-020431E397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EC8572"/>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1">
            <a:extLst>
              <a:ext uri="{FF2B5EF4-FFF2-40B4-BE49-F238E27FC236}">
                <a16:creationId xmlns:a16="http://schemas.microsoft.com/office/drawing/2014/main" id="{E7F0B04F-9887-478F-B1F0-5B28D467D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2180496"/>
            <a:ext cx="3703320"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434619-4933-0048-AC9B-E1284FCA3511}"/>
              </a:ext>
            </a:extLst>
          </p:cNvPr>
          <p:cNvPicPr>
            <a:picLocks noChangeAspect="1"/>
          </p:cNvPicPr>
          <p:nvPr/>
        </p:nvPicPr>
        <p:blipFill>
          <a:blip r:embed="rId2"/>
          <a:stretch>
            <a:fillRect/>
          </a:stretch>
        </p:blipFill>
        <p:spPr>
          <a:xfrm>
            <a:off x="657225" y="2648760"/>
            <a:ext cx="3305175" cy="3073811"/>
          </a:xfrm>
          <a:prstGeom prst="rect">
            <a:avLst/>
          </a:prstGeom>
        </p:spPr>
      </p:pic>
      <p:sp>
        <p:nvSpPr>
          <p:cNvPr id="3" name="Content Placeholder 2">
            <a:extLst>
              <a:ext uri="{FF2B5EF4-FFF2-40B4-BE49-F238E27FC236}">
                <a16:creationId xmlns:a16="http://schemas.microsoft.com/office/drawing/2014/main" id="{7CA46C9A-C75F-C94D-B23A-281DDA1B5278}"/>
              </a:ext>
            </a:extLst>
          </p:cNvPr>
          <p:cNvSpPr>
            <a:spLocks noGrp="1"/>
          </p:cNvSpPr>
          <p:nvPr>
            <p:ph idx="1"/>
          </p:nvPr>
        </p:nvSpPr>
        <p:spPr>
          <a:xfrm>
            <a:off x="4505325" y="2180496"/>
            <a:ext cx="7105481" cy="4045683"/>
          </a:xfrm>
        </p:spPr>
        <p:txBody>
          <a:bodyPr>
            <a:normAutofit/>
          </a:bodyPr>
          <a:lstStyle/>
          <a:p>
            <a:pPr marL="0" indent="0">
              <a:buClr>
                <a:srgbClr val="EC8572"/>
              </a:buClr>
              <a:buNone/>
            </a:pPr>
            <a:r>
              <a:rPr lang="en-US" dirty="0"/>
              <a:t>Certain Venue categories are Rare. It might be feasible to select one of these categories to set up business as there would be less competition. For example:</a:t>
            </a:r>
          </a:p>
          <a:p>
            <a:pPr>
              <a:buClr>
                <a:srgbClr val="EC8572"/>
              </a:buClr>
            </a:pPr>
            <a:r>
              <a:rPr lang="en-US" dirty="0"/>
              <a:t>Salon</a:t>
            </a:r>
          </a:p>
          <a:p>
            <a:pPr>
              <a:buClr>
                <a:srgbClr val="EC8572"/>
              </a:buClr>
            </a:pPr>
            <a:r>
              <a:rPr lang="en-US" dirty="0"/>
              <a:t>IT Services</a:t>
            </a:r>
          </a:p>
          <a:p>
            <a:pPr>
              <a:buClr>
                <a:srgbClr val="EC8572"/>
              </a:buClr>
            </a:pPr>
            <a:r>
              <a:rPr lang="en-US" dirty="0"/>
              <a:t>Theme Restaurant</a:t>
            </a:r>
          </a:p>
        </p:txBody>
      </p:sp>
    </p:spTree>
    <p:extLst>
      <p:ext uri="{BB962C8B-B14F-4D97-AF65-F5344CB8AC3E}">
        <p14:creationId xmlns:p14="http://schemas.microsoft.com/office/powerpoint/2010/main" val="318520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018A306-443B-4844-9884-D3E2C3B37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3F430D2A-93AA-410C-B1BB-98FEA2990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A0EF52A-1A39-47D8-AA03-47A1C47BE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896DE2E2-8696-47C1-8B42-A04B409BCF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49960" y="1507414"/>
            <a:ext cx="7295507" cy="3703320"/>
          </a:xfrm>
        </p:spPr>
        <p:txBody>
          <a:bodyPr vert="horz" lIns="91440" tIns="45720" rIns="91440" bIns="45720" rtlCol="0" anchor="ctr">
            <a:normAutofit/>
          </a:bodyPr>
          <a:lstStyle/>
          <a:p>
            <a:r>
              <a:rPr lang="en-US" sz="4800" dirty="0">
                <a:solidFill>
                  <a:schemeClr val="accent1"/>
                </a:solidFill>
              </a:rPr>
              <a:t>Results</a:t>
            </a:r>
          </a:p>
        </p:txBody>
      </p:sp>
      <p:sp>
        <p:nvSpPr>
          <p:cNvPr id="5" name="Content Placeholder 4">
            <a:extLst>
              <a:ext uri="{FF2B5EF4-FFF2-40B4-BE49-F238E27FC236}">
                <a16:creationId xmlns:a16="http://schemas.microsoft.com/office/drawing/2014/main" id="{DAF60FF8-8E5D-1645-92BC-49708EAE14AF}"/>
              </a:ext>
            </a:extLst>
          </p:cNvPr>
          <p:cNvSpPr>
            <a:spLocks noGrp="1"/>
          </p:cNvSpPr>
          <p:nvPr>
            <p:ph idx="1"/>
          </p:nvPr>
        </p:nvSpPr>
        <p:spPr>
          <a:xfrm>
            <a:off x="444342" y="1507414"/>
            <a:ext cx="3330781" cy="3703320"/>
          </a:xfrm>
          <a:ln w="57150">
            <a:noFill/>
          </a:ln>
        </p:spPr>
        <p:txBody>
          <a:bodyPr vert="horz" lIns="91440" tIns="45720" rIns="91440" bIns="45720" rtlCol="0" anchor="ctr">
            <a:normAutofit/>
          </a:bodyPr>
          <a:lstStyle/>
          <a:p>
            <a:pPr marL="0" indent="0" algn="r">
              <a:buNone/>
            </a:pPr>
            <a:r>
              <a:rPr lang="en-US" sz="2000" cap="all" dirty="0">
                <a:solidFill>
                  <a:schemeClr val="accent2"/>
                </a:solidFill>
              </a:rPr>
              <a:t>Clustering of Neighborhoods</a:t>
            </a:r>
          </a:p>
        </p:txBody>
      </p:sp>
      <p:sp>
        <p:nvSpPr>
          <p:cNvPr id="20" name="Rectangle 1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27909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2700" dirty="0">
                <a:solidFill>
                  <a:srgbClr val="FFFFFF"/>
                </a:solidFill>
              </a:rPr>
              <a:t>Infrastructure</a:t>
            </a:r>
          </a:p>
        </p:txBody>
      </p:sp>
      <p:sp>
        <p:nvSpPr>
          <p:cNvPr id="3" name="Content Placeholder 2"/>
          <p:cNvSpPr>
            <a:spLocks noGrp="1"/>
          </p:cNvSpPr>
          <p:nvPr>
            <p:ph idx="1"/>
          </p:nvPr>
        </p:nvSpPr>
        <p:spPr>
          <a:xfrm>
            <a:off x="6679976" y="2809703"/>
            <a:ext cx="4740164" cy="646333"/>
          </a:xfrm>
        </p:spPr>
        <p:txBody>
          <a:bodyPr anchor="ctr">
            <a:normAutofit/>
          </a:bodyPr>
          <a:lstStyle/>
          <a:p>
            <a:r>
              <a:rPr lang="en-US" b="1" dirty="0">
                <a:latin typeface="Verdana" panose="020B0604030504040204" pitchFamily="34" charset="0"/>
                <a:ea typeface="Verdana" panose="020B0604030504040204" pitchFamily="34" charset="0"/>
                <a:cs typeface="Verdana" panose="020B0604030504040204" pitchFamily="34" charset="0"/>
              </a:rPr>
              <a:t>aggregation on “Neighborhood”</a:t>
            </a:r>
          </a:p>
        </p:txBody>
      </p:sp>
      <p:sp>
        <p:nvSpPr>
          <p:cNvPr id="4" name="Rectangle 3">
            <a:extLst>
              <a:ext uri="{FF2B5EF4-FFF2-40B4-BE49-F238E27FC236}">
                <a16:creationId xmlns:a16="http://schemas.microsoft.com/office/drawing/2014/main" id="{C38AEC79-FFF2-AB44-9892-C4C064596157}"/>
              </a:ext>
            </a:extLst>
          </p:cNvPr>
          <p:cNvSpPr/>
          <p:nvPr/>
        </p:nvSpPr>
        <p:spPr>
          <a:xfrm>
            <a:off x="557260" y="2140908"/>
            <a:ext cx="10724090" cy="646331"/>
          </a:xfrm>
          <a:prstGeom prst="rect">
            <a:avLst/>
          </a:prstGeom>
        </p:spPr>
        <p:txBody>
          <a:bodyPr wrap="none">
            <a:spAutoFit/>
          </a:bodyPr>
          <a:lstStyle/>
          <a:p>
            <a:r>
              <a:rPr lang="en-US" dirty="0">
                <a:latin typeface="Verdana" panose="020B0604030504040204" pitchFamily="34" charset="0"/>
                <a:ea typeface="Verdana" panose="020B0604030504040204" pitchFamily="34" charset="0"/>
                <a:cs typeface="Verdana" panose="020B0604030504040204" pitchFamily="34" charset="0"/>
              </a:rPr>
              <a:t>Prepare the data for K-means clustering algorithm :</a:t>
            </a:r>
          </a:p>
          <a:p>
            <a:r>
              <a:rPr lang="en-US" dirty="0">
                <a:latin typeface="Verdana" panose="020B0604030504040204" pitchFamily="34" charset="0"/>
                <a:ea typeface="Verdana" panose="020B0604030504040204" pitchFamily="34" charset="0"/>
                <a:cs typeface="Verdana" panose="020B0604030504040204" pitchFamily="34" charset="0"/>
              </a:rPr>
              <a:t>The following steps are performed on the data since K Means takes numerical values only.</a:t>
            </a:r>
          </a:p>
        </p:txBody>
      </p:sp>
      <p:sp>
        <p:nvSpPr>
          <p:cNvPr id="10" name="TextBox 9">
            <a:extLst>
              <a:ext uri="{FF2B5EF4-FFF2-40B4-BE49-F238E27FC236}">
                <a16:creationId xmlns:a16="http://schemas.microsoft.com/office/drawing/2014/main" id="{56F969CC-EC9D-C941-95D6-52EEC4344055}"/>
              </a:ext>
            </a:extLst>
          </p:cNvPr>
          <p:cNvSpPr txBox="1"/>
          <p:nvPr/>
        </p:nvSpPr>
        <p:spPr>
          <a:xfrm>
            <a:off x="477225" y="762000"/>
            <a:ext cx="11243719" cy="1077218"/>
          </a:xfrm>
          <a:prstGeom prst="rect">
            <a:avLst/>
          </a:prstGeom>
          <a:noFill/>
        </p:spPr>
        <p:txBody>
          <a:bodyPr wrap="square" rtlCol="0">
            <a:spAutoFit/>
          </a:bodyPr>
          <a:lstStyle/>
          <a:p>
            <a:pPr algn="ctr"/>
            <a:r>
              <a:rPr lang="en-US" sz="3200" dirty="0">
                <a:solidFill>
                  <a:schemeClr val="bg1"/>
                </a:solidFill>
                <a:latin typeface="Verdana" panose="020B0604030504040204" pitchFamily="34" charset="0"/>
                <a:ea typeface="Times New Roman" panose="02020603050405020304" pitchFamily="18" charset="0"/>
                <a:cs typeface="Times New Roman" panose="02020603050405020304" pitchFamily="18" charset="0"/>
              </a:rPr>
              <a:t>K-means clustering algorithm</a:t>
            </a:r>
          </a:p>
          <a:p>
            <a:pPr algn="ctr"/>
            <a:r>
              <a:rPr lang="en-US" sz="3200" dirty="0">
                <a:solidFill>
                  <a:schemeClr val="bg1"/>
                </a:solidFill>
                <a:latin typeface="Verdana" panose="020B0604030504040204" pitchFamily="34" charset="0"/>
                <a:cs typeface="Times New Roman" panose="02020603050405020304" pitchFamily="18" charset="0"/>
              </a:rPr>
              <a:t>- Preparing the data</a:t>
            </a:r>
            <a:endParaRPr lang="en-US" sz="3200" dirty="0">
              <a:solidFill>
                <a:schemeClr val="bg1"/>
              </a:solidFill>
            </a:endParaRPr>
          </a:p>
        </p:txBody>
      </p:sp>
      <p:pic>
        <p:nvPicPr>
          <p:cNvPr id="5" name="Picture 4">
            <a:extLst>
              <a:ext uri="{FF2B5EF4-FFF2-40B4-BE49-F238E27FC236}">
                <a16:creationId xmlns:a16="http://schemas.microsoft.com/office/drawing/2014/main" id="{49308D76-A0B8-8B47-A773-DC024EE6442D}"/>
              </a:ext>
            </a:extLst>
          </p:cNvPr>
          <p:cNvPicPr>
            <a:picLocks noChangeAspect="1"/>
          </p:cNvPicPr>
          <p:nvPr/>
        </p:nvPicPr>
        <p:blipFill>
          <a:blip r:embed="rId3"/>
          <a:stretch>
            <a:fillRect/>
          </a:stretch>
        </p:blipFill>
        <p:spPr>
          <a:xfrm>
            <a:off x="771860" y="3425927"/>
            <a:ext cx="4649584" cy="1537249"/>
          </a:xfrm>
          <a:prstGeom prst="rect">
            <a:avLst/>
          </a:prstGeom>
        </p:spPr>
      </p:pic>
      <p:sp>
        <p:nvSpPr>
          <p:cNvPr id="9" name="Content Placeholder 2">
            <a:extLst>
              <a:ext uri="{FF2B5EF4-FFF2-40B4-BE49-F238E27FC236}">
                <a16:creationId xmlns:a16="http://schemas.microsoft.com/office/drawing/2014/main" id="{28B3E44A-DD3F-9A46-80E5-82AAFE2FA41C}"/>
              </a:ext>
            </a:extLst>
          </p:cNvPr>
          <p:cNvSpPr txBox="1">
            <a:spLocks/>
          </p:cNvSpPr>
          <p:nvPr/>
        </p:nvSpPr>
        <p:spPr>
          <a:xfrm>
            <a:off x="709660" y="2809703"/>
            <a:ext cx="5786813" cy="64633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b="1" dirty="0">
                <a:latin typeface="Verdana" panose="020B0604030504040204" pitchFamily="34" charset="0"/>
                <a:ea typeface="Verdana" panose="020B0604030504040204" pitchFamily="34" charset="0"/>
                <a:cs typeface="Verdana" panose="020B0604030504040204" pitchFamily="34" charset="0"/>
              </a:rPr>
              <a:t>apply one-hot encoding on “Venue Category”</a:t>
            </a:r>
          </a:p>
        </p:txBody>
      </p:sp>
      <p:pic>
        <p:nvPicPr>
          <p:cNvPr id="6" name="Picture 5">
            <a:extLst>
              <a:ext uri="{FF2B5EF4-FFF2-40B4-BE49-F238E27FC236}">
                <a16:creationId xmlns:a16="http://schemas.microsoft.com/office/drawing/2014/main" id="{E3FDBFFE-C52A-654A-A9AF-4501894D5287}"/>
              </a:ext>
            </a:extLst>
          </p:cNvPr>
          <p:cNvPicPr>
            <a:picLocks noChangeAspect="1"/>
          </p:cNvPicPr>
          <p:nvPr/>
        </p:nvPicPr>
        <p:blipFill>
          <a:blip r:embed="rId4"/>
          <a:stretch>
            <a:fillRect/>
          </a:stretch>
        </p:blipFill>
        <p:spPr>
          <a:xfrm>
            <a:off x="6599042" y="3478500"/>
            <a:ext cx="5136842" cy="1508954"/>
          </a:xfrm>
          <a:prstGeom prst="rect">
            <a:avLst/>
          </a:prstGeom>
        </p:spPr>
      </p:pic>
      <p:sp>
        <p:nvSpPr>
          <p:cNvPr id="8" name="Rectangle 7">
            <a:extLst>
              <a:ext uri="{FF2B5EF4-FFF2-40B4-BE49-F238E27FC236}">
                <a16:creationId xmlns:a16="http://schemas.microsoft.com/office/drawing/2014/main" id="{1EFD632A-6888-1745-9CE8-CB7573BF671D}"/>
              </a:ext>
            </a:extLst>
          </p:cNvPr>
          <p:cNvSpPr/>
          <p:nvPr/>
        </p:nvSpPr>
        <p:spPr>
          <a:xfrm>
            <a:off x="6599042" y="5217050"/>
            <a:ext cx="5334424" cy="923330"/>
          </a:xfrm>
          <a:prstGeom prst="rect">
            <a:avLst/>
          </a:prstGeom>
        </p:spPr>
        <p:txBody>
          <a:bodyPr wrap="square">
            <a:spAutoFit/>
          </a:bodyPr>
          <a:lstStyle/>
          <a:p>
            <a:r>
              <a:rPr lang="en-US" dirty="0">
                <a:solidFill>
                  <a:srgbClr val="000000"/>
                </a:solidFill>
                <a:latin typeface="Verdana" panose="020B0604030504040204" pitchFamily="34" charset="0"/>
                <a:ea typeface="Verdana" panose="020B0604030504040204" pitchFamily="34" charset="0"/>
                <a:cs typeface="Verdana" panose="020B0604030504040204" pitchFamily="34" charset="0"/>
              </a:rPr>
              <a:t>Grouping rows by neighborhood and taking the mean of the frequency of occurrence of each category for each neighborhood</a:t>
            </a:r>
            <a:endParaRPr lang="en-US" i="0" u="none" strike="noStrike"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8B88F5FB-AF01-5348-BF07-D15FEB295980}"/>
              </a:ext>
            </a:extLst>
          </p:cNvPr>
          <p:cNvSpPr txBox="1"/>
          <p:nvPr/>
        </p:nvSpPr>
        <p:spPr>
          <a:xfrm>
            <a:off x="557260" y="5217050"/>
            <a:ext cx="5401580" cy="646331"/>
          </a:xfrm>
          <a:prstGeom prst="rect">
            <a:avLst/>
          </a:prstGeom>
          <a:noFill/>
        </p:spPr>
        <p:txBody>
          <a:bodyPr wrap="square" rtlCol="0">
            <a:spAutoFit/>
          </a:bodyPr>
          <a:lstStyle/>
          <a:p>
            <a:r>
              <a:rPr lang="en-US" b="1" dirty="0">
                <a:solidFill>
                  <a:srgbClr val="FF0000"/>
                </a:solidFill>
              </a:rPr>
              <a:t>This process is applied for both Toronto, New York datasets separately</a:t>
            </a:r>
          </a:p>
        </p:txBody>
      </p:sp>
    </p:spTree>
    <p:extLst>
      <p:ext uri="{BB962C8B-B14F-4D97-AF65-F5344CB8AC3E}">
        <p14:creationId xmlns:p14="http://schemas.microsoft.com/office/powerpoint/2010/main" val="3436690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9960" y="1507414"/>
            <a:ext cx="7295507" cy="3703320"/>
          </a:xfrm>
        </p:spPr>
        <p:txBody>
          <a:bodyPr anchor="ctr">
            <a:normAutofit/>
          </a:bodyPr>
          <a:lstStyle/>
          <a:p>
            <a:r>
              <a:rPr lang="en-US" sz="4800"/>
              <a:t>Contents</a:t>
            </a:r>
          </a:p>
        </p:txBody>
      </p:sp>
      <p:sp>
        <p:nvSpPr>
          <p:cNvPr id="3" name="Content Placeholder 2"/>
          <p:cNvSpPr>
            <a:spLocks noGrp="1"/>
          </p:cNvSpPr>
          <p:nvPr>
            <p:ph type="subTitle" idx="1"/>
          </p:nvPr>
        </p:nvSpPr>
        <p:spPr>
          <a:xfrm>
            <a:off x="444342" y="1507414"/>
            <a:ext cx="3330781" cy="3703320"/>
          </a:xfrm>
          <a:ln w="57150">
            <a:noFill/>
          </a:ln>
        </p:spPr>
        <p:txBody>
          <a:bodyPr anchor="ctr">
            <a:normAutofit/>
          </a:bodyPr>
          <a:lstStyle/>
          <a:p>
            <a:pPr marL="285750" indent="-285750" algn="r">
              <a:buFont typeface="Arial" panose="020B0604020202020204" pitchFamily="34" charset="0"/>
              <a:buChar char="•"/>
            </a:pPr>
            <a:r>
              <a:rPr lang="en-US" sz="2000" dirty="0"/>
              <a:t>Introduction</a:t>
            </a:r>
          </a:p>
          <a:p>
            <a:pPr marL="285750" indent="-285750" algn="r">
              <a:buFont typeface="Arial" panose="020B0604020202020204" pitchFamily="34" charset="0"/>
              <a:buChar char="•"/>
            </a:pPr>
            <a:r>
              <a:rPr lang="en-US" sz="2000" dirty="0"/>
              <a:t>Data acquisition&amp; preparation</a:t>
            </a:r>
          </a:p>
          <a:p>
            <a:pPr marL="285750" indent="-285750" algn="r">
              <a:buFont typeface="Arial" panose="020B0604020202020204" pitchFamily="34" charset="0"/>
              <a:buChar char="•"/>
            </a:pPr>
            <a:r>
              <a:rPr lang="en-US" sz="2000" dirty="0"/>
              <a:t>Clustering</a:t>
            </a:r>
          </a:p>
          <a:p>
            <a:pPr marL="285750" indent="-285750" algn="r">
              <a:buFont typeface="Arial" panose="020B0604020202020204" pitchFamily="34" charset="0"/>
              <a:buChar char="•"/>
            </a:pPr>
            <a:r>
              <a:rPr lang="en-US" sz="2000" dirty="0"/>
              <a:t>Cluster analysis</a:t>
            </a:r>
          </a:p>
          <a:p>
            <a:pPr marL="285750" indent="-285750" algn="r">
              <a:buFont typeface="Arial" panose="020B0604020202020204" pitchFamily="34" charset="0"/>
              <a:buChar char="•"/>
            </a:pPr>
            <a:r>
              <a:rPr lang="en-US" sz="2000" dirty="0"/>
              <a:t>Conclusion</a:t>
            </a:r>
          </a:p>
        </p:txBody>
      </p:sp>
      <p:sp>
        <p:nvSpPr>
          <p:cNvPr id="10" name="Rectangle 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7458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DE80-3380-3747-943B-F3CEBF55FC92}"/>
              </a:ext>
            </a:extLst>
          </p:cNvPr>
          <p:cNvSpPr>
            <a:spLocks noGrp="1"/>
          </p:cNvSpPr>
          <p:nvPr>
            <p:ph type="title"/>
          </p:nvPr>
        </p:nvSpPr>
        <p:spPr/>
        <p:txBody>
          <a:bodyPr/>
          <a:lstStyle/>
          <a:p>
            <a:r>
              <a:rPr lang="en-US" b="1" dirty="0">
                <a:latin typeface="Verdana" panose="020B0604030504040204" pitchFamily="34" charset="0"/>
                <a:ea typeface="Times New Roman" panose="02020603050405020304" pitchFamily="18" charset="0"/>
                <a:cs typeface="Times New Roman" panose="02020603050405020304" pitchFamily="18" charset="0"/>
              </a:rPr>
              <a:t>7 most common venues in </a:t>
            </a:r>
            <a:r>
              <a:rPr lang="en-US" b="1" dirty="0">
                <a:solidFill>
                  <a:srgbClr val="FF0000"/>
                </a:solidFill>
                <a:latin typeface="Verdana" panose="020B0604030504040204" pitchFamily="34" charset="0"/>
                <a:ea typeface="Times New Roman" panose="02020603050405020304" pitchFamily="18" charset="0"/>
                <a:cs typeface="Times New Roman" panose="02020603050405020304" pitchFamily="18" charset="0"/>
              </a:rPr>
              <a:t>Toronto neighborhood</a:t>
            </a:r>
            <a:endParaRPr lang="en-US" dirty="0"/>
          </a:p>
        </p:txBody>
      </p:sp>
      <p:sp>
        <p:nvSpPr>
          <p:cNvPr id="3" name="Content Placeholder 2">
            <a:extLst>
              <a:ext uri="{FF2B5EF4-FFF2-40B4-BE49-F238E27FC236}">
                <a16:creationId xmlns:a16="http://schemas.microsoft.com/office/drawing/2014/main" id="{42CF1317-577E-6845-AE29-AD88449BB650}"/>
              </a:ext>
            </a:extLst>
          </p:cNvPr>
          <p:cNvSpPr>
            <a:spLocks noGrp="1"/>
          </p:cNvSpPr>
          <p:nvPr>
            <p:ph idx="1"/>
          </p:nvPr>
        </p:nvSpPr>
        <p:spPr>
          <a:xfrm>
            <a:off x="581192" y="2180497"/>
            <a:ext cx="11029615" cy="819392"/>
          </a:xfrm>
        </p:spPr>
        <p:txBody>
          <a:bodyPr/>
          <a:lstStyle/>
          <a:p>
            <a:endParaRPr lang="en-US" dirty="0"/>
          </a:p>
        </p:txBody>
      </p:sp>
      <p:pic>
        <p:nvPicPr>
          <p:cNvPr id="4" name="Picture 3">
            <a:extLst>
              <a:ext uri="{FF2B5EF4-FFF2-40B4-BE49-F238E27FC236}">
                <a16:creationId xmlns:a16="http://schemas.microsoft.com/office/drawing/2014/main" id="{DD7F760E-4AB4-674D-B7D0-2FB462A61B64}"/>
              </a:ext>
            </a:extLst>
          </p:cNvPr>
          <p:cNvPicPr>
            <a:picLocks noChangeAspect="1"/>
          </p:cNvPicPr>
          <p:nvPr/>
        </p:nvPicPr>
        <p:blipFill>
          <a:blip r:embed="rId2"/>
          <a:stretch>
            <a:fillRect/>
          </a:stretch>
        </p:blipFill>
        <p:spPr>
          <a:xfrm>
            <a:off x="581191" y="2999888"/>
            <a:ext cx="11029615" cy="3509984"/>
          </a:xfrm>
          <a:prstGeom prst="rect">
            <a:avLst/>
          </a:prstGeom>
        </p:spPr>
      </p:pic>
    </p:spTree>
    <p:extLst>
      <p:ext uri="{BB962C8B-B14F-4D97-AF65-F5344CB8AC3E}">
        <p14:creationId xmlns:p14="http://schemas.microsoft.com/office/powerpoint/2010/main" val="1644912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2A9F-DB5C-204C-AAEE-23C7371C9EE3}"/>
              </a:ext>
            </a:extLst>
          </p:cNvPr>
          <p:cNvSpPr>
            <a:spLocks noGrp="1"/>
          </p:cNvSpPr>
          <p:nvPr>
            <p:ph type="title"/>
          </p:nvPr>
        </p:nvSpPr>
        <p:spPr/>
        <p:txBody>
          <a:bodyPr/>
          <a:lstStyle/>
          <a:p>
            <a:r>
              <a:rPr lang="en-US" b="1" dirty="0">
                <a:latin typeface="Verdana" panose="020B0604030504040204" pitchFamily="34" charset="0"/>
                <a:ea typeface="Times New Roman" panose="02020603050405020304" pitchFamily="18" charset="0"/>
                <a:cs typeface="Times New Roman" panose="02020603050405020304" pitchFamily="18" charset="0"/>
              </a:rPr>
              <a:t>7 most common venues in </a:t>
            </a:r>
            <a:r>
              <a:rPr lang="en-US" b="1" dirty="0">
                <a:solidFill>
                  <a:srgbClr val="FF0000"/>
                </a:solidFill>
                <a:latin typeface="Verdana" panose="020B0604030504040204" pitchFamily="34" charset="0"/>
                <a:ea typeface="Times New Roman" panose="02020603050405020304" pitchFamily="18" charset="0"/>
                <a:cs typeface="Times New Roman" panose="02020603050405020304" pitchFamily="18" charset="0"/>
              </a:rPr>
              <a:t>New York neighborhood</a:t>
            </a:r>
            <a:endParaRPr lang="en-US" dirty="0"/>
          </a:p>
        </p:txBody>
      </p:sp>
      <p:sp>
        <p:nvSpPr>
          <p:cNvPr id="3" name="Content Placeholder 2">
            <a:extLst>
              <a:ext uri="{FF2B5EF4-FFF2-40B4-BE49-F238E27FC236}">
                <a16:creationId xmlns:a16="http://schemas.microsoft.com/office/drawing/2014/main" id="{8EA855B9-74EB-E84B-BFF9-903A43B459E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A36E77B-8A32-E549-B220-9BFEE1CE7960}"/>
              </a:ext>
            </a:extLst>
          </p:cNvPr>
          <p:cNvPicPr>
            <a:picLocks noChangeAspect="1"/>
          </p:cNvPicPr>
          <p:nvPr/>
        </p:nvPicPr>
        <p:blipFill>
          <a:blip r:embed="rId2"/>
          <a:stretch>
            <a:fillRect/>
          </a:stretch>
        </p:blipFill>
        <p:spPr>
          <a:xfrm>
            <a:off x="581192" y="2575793"/>
            <a:ext cx="11153608" cy="3258691"/>
          </a:xfrm>
          <a:prstGeom prst="rect">
            <a:avLst/>
          </a:prstGeom>
        </p:spPr>
      </p:pic>
    </p:spTree>
    <p:extLst>
      <p:ext uri="{BB962C8B-B14F-4D97-AF65-F5344CB8AC3E}">
        <p14:creationId xmlns:p14="http://schemas.microsoft.com/office/powerpoint/2010/main" val="90009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28B1F-E381-A044-AD23-92043941DEF2}"/>
              </a:ext>
            </a:extLst>
          </p:cNvPr>
          <p:cNvSpPr>
            <a:spLocks noGrp="1"/>
          </p:cNvSpPr>
          <p:nvPr>
            <p:ph type="title"/>
          </p:nvPr>
        </p:nvSpPr>
        <p:spPr>
          <a:xfrm>
            <a:off x="581191" y="1020431"/>
            <a:ext cx="10993549" cy="1475013"/>
          </a:xfrm>
        </p:spPr>
        <p:txBody>
          <a:bodyPr vert="horz" lIns="91440" tIns="45720" rIns="91440" bIns="45720" rtlCol="0" anchor="b">
            <a:normAutofit/>
          </a:bodyPr>
          <a:lstStyle/>
          <a:p>
            <a:r>
              <a:rPr lang="en-US" sz="3600" dirty="0">
                <a:solidFill>
                  <a:schemeClr val="accent1"/>
                </a:solidFill>
              </a:rPr>
              <a:t>clustering of the Toronto neighborhoods</a:t>
            </a:r>
          </a:p>
        </p:txBody>
      </p:sp>
      <p:pic>
        <p:nvPicPr>
          <p:cNvPr id="4" name="Content Placeholder 3">
            <a:extLst>
              <a:ext uri="{FF2B5EF4-FFF2-40B4-BE49-F238E27FC236}">
                <a16:creationId xmlns:a16="http://schemas.microsoft.com/office/drawing/2014/main" id="{0567BCA4-0384-FA41-93D4-28429B58971C}"/>
              </a:ext>
            </a:extLst>
          </p:cNvPr>
          <p:cNvPicPr>
            <a:picLocks noGrp="1" noChangeAspect="1"/>
          </p:cNvPicPr>
          <p:nvPr>
            <p:ph idx="1"/>
          </p:nvPr>
        </p:nvPicPr>
        <p:blipFill rotWithShape="1">
          <a:blip r:embed="rId2"/>
          <a:srcRect t="7226" r="1" b="9962"/>
          <a:stretch/>
        </p:blipFill>
        <p:spPr>
          <a:xfrm>
            <a:off x="448733" y="3081867"/>
            <a:ext cx="11260667" cy="3310466"/>
          </a:xfrm>
          <a:prstGeom prst="rect">
            <a:avLst/>
          </a:prstGeom>
        </p:spPr>
      </p:pic>
    </p:spTree>
    <p:extLst>
      <p:ext uri="{BB962C8B-B14F-4D97-AF65-F5344CB8AC3E}">
        <p14:creationId xmlns:p14="http://schemas.microsoft.com/office/powerpoint/2010/main" val="4185713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8006-C6D4-5240-8882-2BD122B410F7}"/>
              </a:ext>
            </a:extLst>
          </p:cNvPr>
          <p:cNvSpPr>
            <a:spLocks noGrp="1"/>
          </p:cNvSpPr>
          <p:nvPr>
            <p:ph type="title"/>
          </p:nvPr>
        </p:nvSpPr>
        <p:spPr/>
        <p:txBody>
          <a:bodyPr/>
          <a:lstStyle/>
          <a:p>
            <a:r>
              <a:rPr lang="en-US" dirty="0"/>
              <a:t>Toronto Clusters</a:t>
            </a:r>
          </a:p>
        </p:txBody>
      </p:sp>
      <p:sp>
        <p:nvSpPr>
          <p:cNvPr id="3" name="Content Placeholder 2">
            <a:extLst>
              <a:ext uri="{FF2B5EF4-FFF2-40B4-BE49-F238E27FC236}">
                <a16:creationId xmlns:a16="http://schemas.microsoft.com/office/drawing/2014/main" id="{3F5FBEE1-69D2-7E4C-8ED0-0D3D080BEA68}"/>
              </a:ext>
            </a:extLst>
          </p:cNvPr>
          <p:cNvSpPr>
            <a:spLocks noGrp="1"/>
          </p:cNvSpPr>
          <p:nvPr>
            <p:ph idx="1"/>
          </p:nvPr>
        </p:nvSpPr>
        <p:spPr>
          <a:xfrm>
            <a:off x="581192" y="2180497"/>
            <a:ext cx="11029615" cy="349344"/>
          </a:xfrm>
        </p:spPr>
        <p:txBody>
          <a:bodyPr>
            <a:normAutofit lnSpcReduction="10000"/>
          </a:bodyPr>
          <a:lstStyle/>
          <a:p>
            <a:r>
              <a:rPr lang="en-US" dirty="0"/>
              <a:t>Cluster 1</a:t>
            </a:r>
          </a:p>
        </p:txBody>
      </p:sp>
      <p:sp>
        <p:nvSpPr>
          <p:cNvPr id="7" name="Content Placeholder 2">
            <a:extLst>
              <a:ext uri="{FF2B5EF4-FFF2-40B4-BE49-F238E27FC236}">
                <a16:creationId xmlns:a16="http://schemas.microsoft.com/office/drawing/2014/main" id="{C1CBE912-35F2-8F4C-B404-761E0D5BD151}"/>
              </a:ext>
            </a:extLst>
          </p:cNvPr>
          <p:cNvSpPr txBox="1">
            <a:spLocks/>
          </p:cNvSpPr>
          <p:nvPr/>
        </p:nvSpPr>
        <p:spPr>
          <a:xfrm>
            <a:off x="581190" y="3528638"/>
            <a:ext cx="11029615" cy="349344"/>
          </a:xfrm>
          <a:prstGeom prst="rect">
            <a:avLst/>
          </a:prstGeom>
        </p:spPr>
        <p:txBody>
          <a:bodyPr vert="horz" lIns="91440" tIns="45720" rIns="91440" bIns="45720" rtlCol="0" anchor="ct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Cluster 2 – part of cluster dataset  of 35 clusters </a:t>
            </a:r>
          </a:p>
        </p:txBody>
      </p:sp>
      <p:pic>
        <p:nvPicPr>
          <p:cNvPr id="9" name="Picture 8">
            <a:extLst>
              <a:ext uri="{FF2B5EF4-FFF2-40B4-BE49-F238E27FC236}">
                <a16:creationId xmlns:a16="http://schemas.microsoft.com/office/drawing/2014/main" id="{CC7F837D-A91F-3D48-A29B-472CA566833B}"/>
              </a:ext>
            </a:extLst>
          </p:cNvPr>
          <p:cNvPicPr>
            <a:picLocks noChangeAspect="1"/>
          </p:cNvPicPr>
          <p:nvPr/>
        </p:nvPicPr>
        <p:blipFill>
          <a:blip r:embed="rId2"/>
          <a:stretch>
            <a:fillRect/>
          </a:stretch>
        </p:blipFill>
        <p:spPr>
          <a:xfrm>
            <a:off x="581191" y="2590024"/>
            <a:ext cx="11029615" cy="784472"/>
          </a:xfrm>
          <a:prstGeom prst="rect">
            <a:avLst/>
          </a:prstGeom>
        </p:spPr>
      </p:pic>
      <p:pic>
        <p:nvPicPr>
          <p:cNvPr id="10" name="Picture 9">
            <a:extLst>
              <a:ext uri="{FF2B5EF4-FFF2-40B4-BE49-F238E27FC236}">
                <a16:creationId xmlns:a16="http://schemas.microsoft.com/office/drawing/2014/main" id="{2F0836E9-F8C5-1749-A57D-1CC5CC68238E}"/>
              </a:ext>
            </a:extLst>
          </p:cNvPr>
          <p:cNvPicPr>
            <a:picLocks noChangeAspect="1"/>
          </p:cNvPicPr>
          <p:nvPr/>
        </p:nvPicPr>
        <p:blipFill>
          <a:blip r:embed="rId3"/>
          <a:stretch>
            <a:fillRect/>
          </a:stretch>
        </p:blipFill>
        <p:spPr>
          <a:xfrm>
            <a:off x="581190" y="4248564"/>
            <a:ext cx="11029615" cy="2332765"/>
          </a:xfrm>
          <a:prstGeom prst="rect">
            <a:avLst/>
          </a:prstGeom>
        </p:spPr>
      </p:pic>
    </p:spTree>
    <p:extLst>
      <p:ext uri="{BB962C8B-B14F-4D97-AF65-F5344CB8AC3E}">
        <p14:creationId xmlns:p14="http://schemas.microsoft.com/office/powerpoint/2010/main" val="137272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51F1C-A4E0-4740-850F-04B1F490A786}"/>
              </a:ext>
            </a:extLst>
          </p:cNvPr>
          <p:cNvSpPr>
            <a:spLocks noGrp="1"/>
          </p:cNvSpPr>
          <p:nvPr>
            <p:ph type="title"/>
          </p:nvPr>
        </p:nvSpPr>
        <p:spPr/>
        <p:txBody>
          <a:bodyPr/>
          <a:lstStyle/>
          <a:p>
            <a:r>
              <a:rPr lang="en-US" dirty="0"/>
              <a:t>Toronto Clusters</a:t>
            </a:r>
          </a:p>
        </p:txBody>
      </p:sp>
      <p:sp>
        <p:nvSpPr>
          <p:cNvPr id="3" name="Content Placeholder 2">
            <a:extLst>
              <a:ext uri="{FF2B5EF4-FFF2-40B4-BE49-F238E27FC236}">
                <a16:creationId xmlns:a16="http://schemas.microsoft.com/office/drawing/2014/main" id="{B1EEB5FD-20B6-BA4A-905E-84F5E3494FE8}"/>
              </a:ext>
            </a:extLst>
          </p:cNvPr>
          <p:cNvSpPr>
            <a:spLocks noGrp="1"/>
          </p:cNvSpPr>
          <p:nvPr>
            <p:ph idx="1"/>
          </p:nvPr>
        </p:nvSpPr>
        <p:spPr>
          <a:xfrm>
            <a:off x="581192" y="2180497"/>
            <a:ext cx="11029615" cy="425544"/>
          </a:xfrm>
        </p:spPr>
        <p:txBody>
          <a:bodyPr/>
          <a:lstStyle/>
          <a:p>
            <a:r>
              <a:rPr lang="en-US" dirty="0"/>
              <a:t>Cluster 3</a:t>
            </a:r>
          </a:p>
        </p:txBody>
      </p:sp>
      <p:sp>
        <p:nvSpPr>
          <p:cNvPr id="5" name="Content Placeholder 2">
            <a:extLst>
              <a:ext uri="{FF2B5EF4-FFF2-40B4-BE49-F238E27FC236}">
                <a16:creationId xmlns:a16="http://schemas.microsoft.com/office/drawing/2014/main" id="{B0AA6347-D73A-4146-AA50-F06C64902074}"/>
              </a:ext>
            </a:extLst>
          </p:cNvPr>
          <p:cNvSpPr txBox="1">
            <a:spLocks/>
          </p:cNvSpPr>
          <p:nvPr/>
        </p:nvSpPr>
        <p:spPr>
          <a:xfrm>
            <a:off x="581192" y="3876041"/>
            <a:ext cx="11029615" cy="42554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Cluster 4</a:t>
            </a:r>
          </a:p>
        </p:txBody>
      </p:sp>
      <p:pic>
        <p:nvPicPr>
          <p:cNvPr id="7" name="Picture 6">
            <a:extLst>
              <a:ext uri="{FF2B5EF4-FFF2-40B4-BE49-F238E27FC236}">
                <a16:creationId xmlns:a16="http://schemas.microsoft.com/office/drawing/2014/main" id="{8F99265C-1030-A34D-95DB-73400B554301}"/>
              </a:ext>
            </a:extLst>
          </p:cNvPr>
          <p:cNvPicPr>
            <a:picLocks noChangeAspect="1"/>
          </p:cNvPicPr>
          <p:nvPr/>
        </p:nvPicPr>
        <p:blipFill>
          <a:blip r:embed="rId2"/>
          <a:stretch>
            <a:fillRect/>
          </a:stretch>
        </p:blipFill>
        <p:spPr>
          <a:xfrm>
            <a:off x="581191" y="2612833"/>
            <a:ext cx="11290769" cy="738251"/>
          </a:xfrm>
          <a:prstGeom prst="rect">
            <a:avLst/>
          </a:prstGeom>
        </p:spPr>
      </p:pic>
      <p:pic>
        <p:nvPicPr>
          <p:cNvPr id="8" name="Picture 7">
            <a:extLst>
              <a:ext uri="{FF2B5EF4-FFF2-40B4-BE49-F238E27FC236}">
                <a16:creationId xmlns:a16="http://schemas.microsoft.com/office/drawing/2014/main" id="{5023BF3E-2D92-134D-958C-4B9739746CB2}"/>
              </a:ext>
            </a:extLst>
          </p:cNvPr>
          <p:cNvPicPr>
            <a:picLocks noChangeAspect="1"/>
          </p:cNvPicPr>
          <p:nvPr/>
        </p:nvPicPr>
        <p:blipFill>
          <a:blip r:embed="rId3"/>
          <a:stretch>
            <a:fillRect/>
          </a:stretch>
        </p:blipFill>
        <p:spPr>
          <a:xfrm>
            <a:off x="428790" y="4450985"/>
            <a:ext cx="11290770" cy="751114"/>
          </a:xfrm>
          <a:prstGeom prst="rect">
            <a:avLst/>
          </a:prstGeom>
        </p:spPr>
      </p:pic>
      <p:pic>
        <p:nvPicPr>
          <p:cNvPr id="9" name="Picture 8">
            <a:extLst>
              <a:ext uri="{FF2B5EF4-FFF2-40B4-BE49-F238E27FC236}">
                <a16:creationId xmlns:a16="http://schemas.microsoft.com/office/drawing/2014/main" id="{BB518C08-F148-D94A-8B8C-4054EF6D03BF}"/>
              </a:ext>
            </a:extLst>
          </p:cNvPr>
          <p:cNvPicPr>
            <a:picLocks noChangeAspect="1"/>
          </p:cNvPicPr>
          <p:nvPr/>
        </p:nvPicPr>
        <p:blipFill>
          <a:blip r:embed="rId4"/>
          <a:stretch>
            <a:fillRect/>
          </a:stretch>
        </p:blipFill>
        <p:spPr>
          <a:xfrm>
            <a:off x="320036" y="6048601"/>
            <a:ext cx="11290770" cy="632501"/>
          </a:xfrm>
          <a:prstGeom prst="rect">
            <a:avLst/>
          </a:prstGeom>
        </p:spPr>
      </p:pic>
      <p:sp>
        <p:nvSpPr>
          <p:cNvPr id="10" name="Content Placeholder 2">
            <a:extLst>
              <a:ext uri="{FF2B5EF4-FFF2-40B4-BE49-F238E27FC236}">
                <a16:creationId xmlns:a16="http://schemas.microsoft.com/office/drawing/2014/main" id="{E062C858-DA47-B34F-AC1C-4B85DBBB6A9F}"/>
              </a:ext>
            </a:extLst>
          </p:cNvPr>
          <p:cNvSpPr txBox="1">
            <a:spLocks/>
          </p:cNvSpPr>
          <p:nvPr/>
        </p:nvSpPr>
        <p:spPr>
          <a:xfrm>
            <a:off x="581191" y="5439118"/>
            <a:ext cx="11029615" cy="42554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t>Cluster 5</a:t>
            </a:r>
            <a:endParaRPr lang="en-US" dirty="0"/>
          </a:p>
        </p:txBody>
      </p:sp>
    </p:spTree>
    <p:extLst>
      <p:ext uri="{BB962C8B-B14F-4D97-AF65-F5344CB8AC3E}">
        <p14:creationId xmlns:p14="http://schemas.microsoft.com/office/powerpoint/2010/main" val="3028066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830057-F4EE-412A-8526-36BE1CE18C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BAAEBA82-E2D4-4653-AEE3-E95B330DD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2386509E-DAF8-4DA0-B09B-FA3FB341C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44E11946-6976-4B44-971A-07BFBE954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3" name="Rectangle 22">
            <a:extLst>
              <a:ext uri="{FF2B5EF4-FFF2-40B4-BE49-F238E27FC236}">
                <a16:creationId xmlns:a16="http://schemas.microsoft.com/office/drawing/2014/main" id="{367DA501-B484-4B3B-8460-067A48E69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928B1F-E381-A044-AD23-92043941DEF2}"/>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dirty="0">
                <a:solidFill>
                  <a:schemeClr val="accent1"/>
                </a:solidFill>
              </a:rPr>
              <a:t>clustering of the New </a:t>
            </a:r>
            <a:r>
              <a:rPr lang="en-US" sz="3600">
                <a:solidFill>
                  <a:schemeClr val="accent1"/>
                </a:solidFill>
              </a:rPr>
              <a:t>york</a:t>
            </a:r>
            <a:r>
              <a:rPr lang="en-US" sz="3600" dirty="0">
                <a:solidFill>
                  <a:schemeClr val="accent1"/>
                </a:solidFill>
              </a:rPr>
              <a:t> neighborhoods</a:t>
            </a:r>
          </a:p>
        </p:txBody>
      </p:sp>
      <p:sp>
        <p:nvSpPr>
          <p:cNvPr id="25" name="Rectangle 24">
            <a:extLst>
              <a:ext uri="{FF2B5EF4-FFF2-40B4-BE49-F238E27FC236}">
                <a16:creationId xmlns:a16="http://schemas.microsoft.com/office/drawing/2014/main" id="{D293E637-8037-47F5-B2D4-DFA12C871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83FCA6"/>
          </a:solidFill>
          <a:ln>
            <a:noFill/>
          </a:ln>
          <a:effectLst/>
        </p:spPr>
        <p:style>
          <a:lnRef idx="1">
            <a:schemeClr val="accent1"/>
          </a:lnRef>
          <a:fillRef idx="3">
            <a:schemeClr val="accent1"/>
          </a:fillRef>
          <a:effectRef idx="2">
            <a:schemeClr val="accent1"/>
          </a:effectRef>
          <a:fontRef idx="minor">
            <a:schemeClr val="lt1"/>
          </a:fontRef>
        </p:style>
      </p:sp>
      <p:sp>
        <p:nvSpPr>
          <p:cNvPr id="4" name="Content Placeholder 3">
            <a:extLst>
              <a:ext uri="{FF2B5EF4-FFF2-40B4-BE49-F238E27FC236}">
                <a16:creationId xmlns:a16="http://schemas.microsoft.com/office/drawing/2014/main" id="{D6EBA9D9-6B88-A141-95BB-41BD8DC32E2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3F4E85-DFD6-3846-B606-F7D318B83C6C}"/>
              </a:ext>
            </a:extLst>
          </p:cNvPr>
          <p:cNvPicPr>
            <a:picLocks noChangeAspect="1"/>
          </p:cNvPicPr>
          <p:nvPr/>
        </p:nvPicPr>
        <p:blipFill>
          <a:blip r:embed="rId2"/>
          <a:stretch>
            <a:fillRect/>
          </a:stretch>
        </p:blipFill>
        <p:spPr>
          <a:xfrm>
            <a:off x="792480" y="2222161"/>
            <a:ext cx="9982230" cy="4168404"/>
          </a:xfrm>
          <a:prstGeom prst="rect">
            <a:avLst/>
          </a:prstGeom>
        </p:spPr>
      </p:pic>
    </p:spTree>
    <p:extLst>
      <p:ext uri="{BB962C8B-B14F-4D97-AF65-F5344CB8AC3E}">
        <p14:creationId xmlns:p14="http://schemas.microsoft.com/office/powerpoint/2010/main" val="743720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9E2C-44FA-E643-9B99-AB0635AC0870}"/>
              </a:ext>
            </a:extLst>
          </p:cNvPr>
          <p:cNvSpPr>
            <a:spLocks noGrp="1"/>
          </p:cNvSpPr>
          <p:nvPr>
            <p:ph type="title"/>
          </p:nvPr>
        </p:nvSpPr>
        <p:spPr/>
        <p:txBody>
          <a:bodyPr/>
          <a:lstStyle/>
          <a:p>
            <a:r>
              <a:rPr lang="en-US" dirty="0"/>
              <a:t>New York Boroughs</a:t>
            </a:r>
          </a:p>
        </p:txBody>
      </p:sp>
      <p:sp>
        <p:nvSpPr>
          <p:cNvPr id="3" name="Content Placeholder 2">
            <a:extLst>
              <a:ext uri="{FF2B5EF4-FFF2-40B4-BE49-F238E27FC236}">
                <a16:creationId xmlns:a16="http://schemas.microsoft.com/office/drawing/2014/main" id="{DFADBDC1-0EEE-E84A-B953-2CB463CC2017}"/>
              </a:ext>
            </a:extLst>
          </p:cNvPr>
          <p:cNvSpPr>
            <a:spLocks noGrp="1"/>
          </p:cNvSpPr>
          <p:nvPr>
            <p:ph idx="1"/>
          </p:nvPr>
        </p:nvSpPr>
        <p:spPr/>
        <p:txBody>
          <a:bodyPr/>
          <a:lstStyle/>
          <a:p>
            <a:r>
              <a:rPr lang="en-US" dirty="0"/>
              <a:t>BRONX</a:t>
            </a:r>
          </a:p>
          <a:p>
            <a:r>
              <a:rPr lang="en-US" dirty="0"/>
              <a:t>MANHATTAN</a:t>
            </a:r>
          </a:p>
          <a:p>
            <a:r>
              <a:rPr lang="en-US" dirty="0"/>
              <a:t>BROOKLYN</a:t>
            </a:r>
          </a:p>
          <a:p>
            <a:r>
              <a:rPr lang="en-US" dirty="0"/>
              <a:t>QUEENS</a:t>
            </a:r>
          </a:p>
          <a:p>
            <a:r>
              <a:rPr lang="en-US" dirty="0"/>
              <a:t>STATEN ISLAND</a:t>
            </a:r>
          </a:p>
        </p:txBody>
      </p:sp>
    </p:spTree>
    <p:extLst>
      <p:ext uri="{BB962C8B-B14F-4D97-AF65-F5344CB8AC3E}">
        <p14:creationId xmlns:p14="http://schemas.microsoft.com/office/powerpoint/2010/main" val="1376797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1CE89-6D67-C348-AADE-7FA66C268CA3}"/>
              </a:ext>
            </a:extLst>
          </p:cNvPr>
          <p:cNvSpPr>
            <a:spLocks noGrp="1"/>
          </p:cNvSpPr>
          <p:nvPr>
            <p:ph type="title"/>
          </p:nvPr>
        </p:nvSpPr>
        <p:spPr/>
        <p:txBody>
          <a:bodyPr/>
          <a:lstStyle/>
          <a:p>
            <a:br>
              <a:rPr lang="en-US" dirty="0"/>
            </a:br>
            <a:r>
              <a:rPr lang="en-US" dirty="0"/>
              <a:t>clusters for New York</a:t>
            </a:r>
          </a:p>
        </p:txBody>
      </p:sp>
      <p:sp>
        <p:nvSpPr>
          <p:cNvPr id="3" name="Content Placeholder 2">
            <a:extLst>
              <a:ext uri="{FF2B5EF4-FFF2-40B4-BE49-F238E27FC236}">
                <a16:creationId xmlns:a16="http://schemas.microsoft.com/office/drawing/2014/main" id="{E8F1F626-23F1-2344-BE5C-44774904E3BE}"/>
              </a:ext>
            </a:extLst>
          </p:cNvPr>
          <p:cNvSpPr>
            <a:spLocks noGrp="1"/>
          </p:cNvSpPr>
          <p:nvPr>
            <p:ph idx="1"/>
          </p:nvPr>
        </p:nvSpPr>
        <p:spPr>
          <a:xfrm>
            <a:off x="581192" y="2180497"/>
            <a:ext cx="11029615" cy="654144"/>
          </a:xfrm>
        </p:spPr>
        <p:txBody>
          <a:bodyPr/>
          <a:lstStyle/>
          <a:p>
            <a:r>
              <a:rPr lang="en-US" dirty="0"/>
              <a:t>Cluster 1</a:t>
            </a:r>
          </a:p>
        </p:txBody>
      </p:sp>
      <p:pic>
        <p:nvPicPr>
          <p:cNvPr id="4" name="Picture 3">
            <a:extLst>
              <a:ext uri="{FF2B5EF4-FFF2-40B4-BE49-F238E27FC236}">
                <a16:creationId xmlns:a16="http://schemas.microsoft.com/office/drawing/2014/main" id="{8501A085-0A1D-1341-BBA8-10F9C28E0A19}"/>
              </a:ext>
            </a:extLst>
          </p:cNvPr>
          <p:cNvPicPr>
            <a:picLocks noChangeAspect="1"/>
          </p:cNvPicPr>
          <p:nvPr/>
        </p:nvPicPr>
        <p:blipFill>
          <a:blip r:embed="rId2"/>
          <a:stretch>
            <a:fillRect/>
          </a:stretch>
        </p:blipFill>
        <p:spPr>
          <a:xfrm>
            <a:off x="426720" y="3038261"/>
            <a:ext cx="11308080" cy="1046059"/>
          </a:xfrm>
          <a:prstGeom prst="rect">
            <a:avLst/>
          </a:prstGeom>
        </p:spPr>
      </p:pic>
      <p:sp>
        <p:nvSpPr>
          <p:cNvPr id="5" name="Content Placeholder 2">
            <a:extLst>
              <a:ext uri="{FF2B5EF4-FFF2-40B4-BE49-F238E27FC236}">
                <a16:creationId xmlns:a16="http://schemas.microsoft.com/office/drawing/2014/main" id="{51307430-E0E3-C741-9CED-E79AC28ACC37}"/>
              </a:ext>
            </a:extLst>
          </p:cNvPr>
          <p:cNvSpPr txBox="1">
            <a:spLocks/>
          </p:cNvSpPr>
          <p:nvPr/>
        </p:nvSpPr>
        <p:spPr>
          <a:xfrm>
            <a:off x="705185" y="4287940"/>
            <a:ext cx="11029615" cy="65414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Cluster 2</a:t>
            </a:r>
          </a:p>
        </p:txBody>
      </p:sp>
      <p:pic>
        <p:nvPicPr>
          <p:cNvPr id="7" name="Picture 6">
            <a:extLst>
              <a:ext uri="{FF2B5EF4-FFF2-40B4-BE49-F238E27FC236}">
                <a16:creationId xmlns:a16="http://schemas.microsoft.com/office/drawing/2014/main" id="{3535BF67-0066-DA49-973B-1152D3C1E0A2}"/>
              </a:ext>
            </a:extLst>
          </p:cNvPr>
          <p:cNvPicPr>
            <a:picLocks noChangeAspect="1"/>
          </p:cNvPicPr>
          <p:nvPr/>
        </p:nvPicPr>
        <p:blipFill>
          <a:blip r:embed="rId3"/>
          <a:stretch>
            <a:fillRect/>
          </a:stretch>
        </p:blipFill>
        <p:spPr>
          <a:xfrm>
            <a:off x="457200" y="4942084"/>
            <a:ext cx="11490960" cy="1446110"/>
          </a:xfrm>
          <a:prstGeom prst="rect">
            <a:avLst/>
          </a:prstGeom>
        </p:spPr>
      </p:pic>
    </p:spTree>
    <p:extLst>
      <p:ext uri="{BB962C8B-B14F-4D97-AF65-F5344CB8AC3E}">
        <p14:creationId xmlns:p14="http://schemas.microsoft.com/office/powerpoint/2010/main" val="3440709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535D-C0B9-A747-B463-41A5E2F44CA2}"/>
              </a:ext>
            </a:extLst>
          </p:cNvPr>
          <p:cNvSpPr>
            <a:spLocks noGrp="1"/>
          </p:cNvSpPr>
          <p:nvPr>
            <p:ph type="title"/>
          </p:nvPr>
        </p:nvSpPr>
        <p:spPr/>
        <p:txBody>
          <a:bodyPr/>
          <a:lstStyle/>
          <a:p>
            <a:br>
              <a:rPr lang="en-US" dirty="0"/>
            </a:br>
            <a:r>
              <a:rPr lang="en-US" dirty="0"/>
              <a:t>clusters for New York</a:t>
            </a:r>
          </a:p>
        </p:txBody>
      </p:sp>
      <p:sp>
        <p:nvSpPr>
          <p:cNvPr id="3" name="Content Placeholder 2">
            <a:extLst>
              <a:ext uri="{FF2B5EF4-FFF2-40B4-BE49-F238E27FC236}">
                <a16:creationId xmlns:a16="http://schemas.microsoft.com/office/drawing/2014/main" id="{AA6FF3A7-1C4B-954A-9ADA-EC864B2971CB}"/>
              </a:ext>
            </a:extLst>
          </p:cNvPr>
          <p:cNvSpPr>
            <a:spLocks noGrp="1"/>
          </p:cNvSpPr>
          <p:nvPr>
            <p:ph idx="1"/>
          </p:nvPr>
        </p:nvSpPr>
        <p:spPr>
          <a:xfrm>
            <a:off x="581192" y="2180497"/>
            <a:ext cx="11029615" cy="410304"/>
          </a:xfrm>
        </p:spPr>
        <p:txBody>
          <a:bodyPr/>
          <a:lstStyle/>
          <a:p>
            <a:r>
              <a:rPr lang="en-US" dirty="0"/>
              <a:t>Cluster 3</a:t>
            </a:r>
          </a:p>
        </p:txBody>
      </p:sp>
      <p:pic>
        <p:nvPicPr>
          <p:cNvPr id="4" name="Picture 3">
            <a:extLst>
              <a:ext uri="{FF2B5EF4-FFF2-40B4-BE49-F238E27FC236}">
                <a16:creationId xmlns:a16="http://schemas.microsoft.com/office/drawing/2014/main" id="{96892D2D-5681-3B44-B306-907B90C0E976}"/>
              </a:ext>
            </a:extLst>
          </p:cNvPr>
          <p:cNvPicPr>
            <a:picLocks noChangeAspect="1"/>
          </p:cNvPicPr>
          <p:nvPr/>
        </p:nvPicPr>
        <p:blipFill>
          <a:blip r:embed="rId2"/>
          <a:stretch>
            <a:fillRect/>
          </a:stretch>
        </p:blipFill>
        <p:spPr>
          <a:xfrm>
            <a:off x="441960" y="2590801"/>
            <a:ext cx="11168847" cy="1850243"/>
          </a:xfrm>
          <a:prstGeom prst="rect">
            <a:avLst/>
          </a:prstGeom>
        </p:spPr>
      </p:pic>
      <p:sp>
        <p:nvSpPr>
          <p:cNvPr id="5" name="Content Placeholder 2">
            <a:extLst>
              <a:ext uri="{FF2B5EF4-FFF2-40B4-BE49-F238E27FC236}">
                <a16:creationId xmlns:a16="http://schemas.microsoft.com/office/drawing/2014/main" id="{696C6FA5-276A-0F48-ADDC-6B5EE7C05702}"/>
              </a:ext>
            </a:extLst>
          </p:cNvPr>
          <p:cNvSpPr txBox="1">
            <a:spLocks/>
          </p:cNvSpPr>
          <p:nvPr/>
        </p:nvSpPr>
        <p:spPr>
          <a:xfrm>
            <a:off x="581191" y="4646196"/>
            <a:ext cx="11029615" cy="410304"/>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Cluster 4</a:t>
            </a:r>
          </a:p>
        </p:txBody>
      </p:sp>
      <p:pic>
        <p:nvPicPr>
          <p:cNvPr id="7" name="Picture 6">
            <a:extLst>
              <a:ext uri="{FF2B5EF4-FFF2-40B4-BE49-F238E27FC236}">
                <a16:creationId xmlns:a16="http://schemas.microsoft.com/office/drawing/2014/main" id="{C1668578-51E3-C942-BE2D-537177B0B013}"/>
              </a:ext>
            </a:extLst>
          </p:cNvPr>
          <p:cNvPicPr>
            <a:picLocks noChangeAspect="1"/>
          </p:cNvPicPr>
          <p:nvPr/>
        </p:nvPicPr>
        <p:blipFill>
          <a:blip r:embed="rId3"/>
          <a:stretch>
            <a:fillRect/>
          </a:stretch>
        </p:blipFill>
        <p:spPr>
          <a:xfrm>
            <a:off x="441960" y="5324430"/>
            <a:ext cx="11323320" cy="1071163"/>
          </a:xfrm>
          <a:prstGeom prst="rect">
            <a:avLst/>
          </a:prstGeom>
        </p:spPr>
      </p:pic>
    </p:spTree>
    <p:extLst>
      <p:ext uri="{BB962C8B-B14F-4D97-AF65-F5344CB8AC3E}">
        <p14:creationId xmlns:p14="http://schemas.microsoft.com/office/powerpoint/2010/main" val="3472946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EE1E4-33FC-DC4D-925F-1EB4F45CC3CB}"/>
              </a:ext>
            </a:extLst>
          </p:cNvPr>
          <p:cNvSpPr>
            <a:spLocks noGrp="1"/>
          </p:cNvSpPr>
          <p:nvPr>
            <p:ph type="title"/>
          </p:nvPr>
        </p:nvSpPr>
        <p:spPr/>
        <p:txBody>
          <a:bodyPr/>
          <a:lstStyle/>
          <a:p>
            <a:br>
              <a:rPr lang="en-US" dirty="0"/>
            </a:br>
            <a:r>
              <a:rPr lang="en-US" dirty="0"/>
              <a:t>clusters for New York</a:t>
            </a:r>
          </a:p>
        </p:txBody>
      </p:sp>
      <p:sp>
        <p:nvSpPr>
          <p:cNvPr id="3" name="Content Placeholder 2">
            <a:extLst>
              <a:ext uri="{FF2B5EF4-FFF2-40B4-BE49-F238E27FC236}">
                <a16:creationId xmlns:a16="http://schemas.microsoft.com/office/drawing/2014/main" id="{53B9CDBD-6BDF-734C-94C4-BD12A74D25CA}"/>
              </a:ext>
            </a:extLst>
          </p:cNvPr>
          <p:cNvSpPr>
            <a:spLocks noGrp="1"/>
          </p:cNvSpPr>
          <p:nvPr>
            <p:ph idx="1"/>
          </p:nvPr>
        </p:nvSpPr>
        <p:spPr>
          <a:xfrm>
            <a:off x="581192" y="2180497"/>
            <a:ext cx="11029615" cy="1013800"/>
          </a:xfrm>
        </p:spPr>
        <p:txBody>
          <a:bodyPr/>
          <a:lstStyle/>
          <a:p>
            <a:r>
              <a:rPr lang="en-US" dirty="0"/>
              <a:t>Cluster 5</a:t>
            </a:r>
          </a:p>
        </p:txBody>
      </p:sp>
      <p:pic>
        <p:nvPicPr>
          <p:cNvPr id="4" name="Picture 3">
            <a:extLst>
              <a:ext uri="{FF2B5EF4-FFF2-40B4-BE49-F238E27FC236}">
                <a16:creationId xmlns:a16="http://schemas.microsoft.com/office/drawing/2014/main" id="{E3A21857-9402-454E-A2D1-F82DB45E905C}"/>
              </a:ext>
            </a:extLst>
          </p:cNvPr>
          <p:cNvPicPr>
            <a:picLocks noChangeAspect="1"/>
          </p:cNvPicPr>
          <p:nvPr/>
        </p:nvPicPr>
        <p:blipFill>
          <a:blip r:embed="rId2"/>
          <a:stretch>
            <a:fillRect/>
          </a:stretch>
        </p:blipFill>
        <p:spPr>
          <a:xfrm>
            <a:off x="581192" y="3087293"/>
            <a:ext cx="11029615" cy="1344186"/>
          </a:xfrm>
          <a:prstGeom prst="rect">
            <a:avLst/>
          </a:prstGeom>
        </p:spPr>
      </p:pic>
    </p:spTree>
    <p:extLst>
      <p:ext uri="{BB962C8B-B14F-4D97-AF65-F5344CB8AC3E}">
        <p14:creationId xmlns:p14="http://schemas.microsoft.com/office/powerpoint/2010/main" val="1588046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6533" y="1552397"/>
            <a:ext cx="7231784" cy="3654081"/>
          </a:xfrm>
        </p:spPr>
        <p:txBody>
          <a:bodyPr anchor="ctr">
            <a:normAutofit/>
          </a:bodyPr>
          <a:lstStyle/>
          <a:p>
            <a:r>
              <a:rPr lang="en-US" sz="5400" dirty="0">
                <a:solidFill>
                  <a:schemeClr val="tx2"/>
                </a:solidFill>
              </a:rPr>
              <a:t>Introduction</a:t>
            </a:r>
          </a:p>
        </p:txBody>
      </p:sp>
      <p:sp>
        <p:nvSpPr>
          <p:cNvPr id="3" name="Content Placeholder 2"/>
          <p:cNvSpPr>
            <a:spLocks noGrp="1"/>
          </p:cNvSpPr>
          <p:nvPr>
            <p:ph type="subTitle" idx="1"/>
          </p:nvPr>
        </p:nvSpPr>
        <p:spPr>
          <a:xfrm>
            <a:off x="8129871" y="1552397"/>
            <a:ext cx="3610575" cy="3654082"/>
          </a:xfrm>
        </p:spPr>
        <p:txBody>
          <a:bodyPr anchor="ctr">
            <a:normAutofit/>
          </a:bodyPr>
          <a:lstStyle/>
          <a:p>
            <a:pPr marL="285750" indent="-285750">
              <a:buFont typeface="Arial" panose="020B0604020202020204" pitchFamily="34" charset="0"/>
              <a:buChar char="•"/>
            </a:pPr>
            <a:r>
              <a:rPr lang="en-US" sz="3200"/>
              <a:t>Problem Statement</a:t>
            </a:r>
          </a:p>
          <a:p>
            <a:pPr marL="285750" indent="-285750">
              <a:buFont typeface="Arial" panose="020B0604020202020204" pitchFamily="34" charset="0"/>
              <a:buChar char="•"/>
            </a:pPr>
            <a:r>
              <a:rPr lang="en-US" sz="3200"/>
              <a:t>Target Audience</a:t>
            </a:r>
          </a:p>
        </p:txBody>
      </p:sp>
      <p:sp>
        <p:nvSpPr>
          <p:cNvPr id="10" name="Rectangle 9">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76734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000">
                <a:solidFill>
                  <a:srgbClr val="FFFFFF"/>
                </a:solidFill>
              </a:rPr>
              <a:t>Representation in culture</a:t>
            </a:r>
          </a:p>
        </p:txBody>
      </p:sp>
      <p:pic>
        <p:nvPicPr>
          <p:cNvPr id="7" name="Picture 6" descr="A screenshot of a cell phone&#10;&#10;Description automatically generated">
            <a:extLst>
              <a:ext uri="{FF2B5EF4-FFF2-40B4-BE49-F238E27FC236}">
                <a16:creationId xmlns:a16="http://schemas.microsoft.com/office/drawing/2014/main" id="{567D13E1-8819-1142-B6CD-695D751C4954}"/>
              </a:ext>
            </a:extLst>
          </p:cNvPr>
          <p:cNvPicPr/>
          <p:nvPr/>
        </p:nvPicPr>
        <p:blipFill>
          <a:blip r:embed="rId2"/>
          <a:stretch>
            <a:fillRect/>
          </a:stretch>
        </p:blipFill>
        <p:spPr>
          <a:xfrm>
            <a:off x="399952" y="3732908"/>
            <a:ext cx="10942320" cy="2739472"/>
          </a:xfrm>
          <a:prstGeom prst="rect">
            <a:avLst/>
          </a:prstGeom>
        </p:spPr>
      </p:pic>
      <p:sp>
        <p:nvSpPr>
          <p:cNvPr id="4" name="Rectangle 3">
            <a:extLst>
              <a:ext uri="{FF2B5EF4-FFF2-40B4-BE49-F238E27FC236}">
                <a16:creationId xmlns:a16="http://schemas.microsoft.com/office/drawing/2014/main" id="{212CDE94-0111-0045-8118-309353D235C6}"/>
              </a:ext>
            </a:extLst>
          </p:cNvPr>
          <p:cNvSpPr/>
          <p:nvPr/>
        </p:nvSpPr>
        <p:spPr>
          <a:xfrm>
            <a:off x="399952" y="1944201"/>
            <a:ext cx="9429848" cy="400110"/>
          </a:xfrm>
          <a:prstGeom prst="rect">
            <a:avLst/>
          </a:prstGeom>
        </p:spPr>
        <p:txBody>
          <a:bodyPr wrap="square">
            <a:spAutoFit/>
          </a:bodyPr>
          <a:lstStyle/>
          <a:p>
            <a:r>
              <a:rPr lang="en-US" dirty="0">
                <a:latin typeface="Verdana" panose="020B0604030504040204" pitchFamily="34" charset="0"/>
                <a:ea typeface="Times New Roman" panose="02020603050405020304" pitchFamily="18" charset="0"/>
              </a:rPr>
              <a:t>Most common venue categories in each neighborhood after Clustering </a:t>
            </a:r>
            <a:r>
              <a:rPr lang="en-US" sz="2000" dirty="0">
                <a:effectLst/>
                <a:latin typeface="Verdana" panose="020B0604030504040204" pitchFamily="34" charset="0"/>
                <a:ea typeface="Times New Roman" panose="02020603050405020304" pitchFamily="18" charset="0"/>
              </a:rPr>
              <a:t>K=5</a:t>
            </a:r>
            <a:endParaRPr lang="en-US" sz="20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413F372-222C-6D49-8995-05CF048B0637}"/>
              </a:ext>
            </a:extLst>
          </p:cNvPr>
          <p:cNvSpPr txBox="1"/>
          <p:nvPr/>
        </p:nvSpPr>
        <p:spPr>
          <a:xfrm>
            <a:off x="477225" y="762000"/>
            <a:ext cx="11243719" cy="523220"/>
          </a:xfrm>
          <a:prstGeom prst="rect">
            <a:avLst/>
          </a:prstGeom>
          <a:noFill/>
        </p:spPr>
        <p:txBody>
          <a:bodyPr wrap="square" rtlCol="0">
            <a:spAutoFit/>
          </a:bodyPr>
          <a:lstStyle/>
          <a:p>
            <a:pPr algn="ctr">
              <a:spcBef>
                <a:spcPts val="2000"/>
              </a:spcBef>
            </a:pPr>
            <a:r>
              <a:rPr lang="en-US" sz="2800" b="1" dirty="0">
                <a:solidFill>
                  <a:schemeClr val="bg1"/>
                </a:solidFill>
                <a:latin typeface="Verdana" panose="020B0604030504040204" pitchFamily="34" charset="0"/>
                <a:ea typeface="Times New Roman" panose="02020603050405020304" pitchFamily="18" charset="0"/>
                <a:cs typeface="Times New Roman" panose="02020603050405020304" pitchFamily="18" charset="0"/>
              </a:rPr>
              <a:t>Combining NYC and Toronto Data Neighborhoods</a:t>
            </a:r>
            <a:endPar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032C3C81-C678-8748-B673-8EC074C07086}"/>
              </a:ext>
            </a:extLst>
          </p:cNvPr>
          <p:cNvGraphicFramePr>
            <a:graphicFrameLocks noGrp="1"/>
          </p:cNvGraphicFramePr>
          <p:nvPr>
            <p:extLst>
              <p:ext uri="{D42A27DB-BD31-4B8C-83A1-F6EECF244321}">
                <p14:modId xmlns:p14="http://schemas.microsoft.com/office/powerpoint/2010/main" val="3027031213"/>
              </p:ext>
            </p:extLst>
          </p:nvPr>
        </p:nvGraphicFramePr>
        <p:xfrm>
          <a:off x="3764280" y="2734215"/>
          <a:ext cx="6065520" cy="868593"/>
        </p:xfrm>
        <a:graphic>
          <a:graphicData uri="http://schemas.openxmlformats.org/drawingml/2006/table">
            <a:tbl>
              <a:tblPr firstRow="1" firstCol="1" bandRow="1">
                <a:tableStyleId>{5C22544A-7EE6-4342-B048-85BDC9FD1C3A}</a:tableStyleId>
              </a:tblPr>
              <a:tblGrid>
                <a:gridCol w="978535">
                  <a:extLst>
                    <a:ext uri="{9D8B030D-6E8A-4147-A177-3AD203B41FA5}">
                      <a16:colId xmlns:a16="http://schemas.microsoft.com/office/drawing/2014/main" val="3131284231"/>
                    </a:ext>
                  </a:extLst>
                </a:gridCol>
                <a:gridCol w="1016635">
                  <a:extLst>
                    <a:ext uri="{9D8B030D-6E8A-4147-A177-3AD203B41FA5}">
                      <a16:colId xmlns:a16="http://schemas.microsoft.com/office/drawing/2014/main" val="4212594046"/>
                    </a:ext>
                  </a:extLst>
                </a:gridCol>
                <a:gridCol w="1054100">
                  <a:extLst>
                    <a:ext uri="{9D8B030D-6E8A-4147-A177-3AD203B41FA5}">
                      <a16:colId xmlns:a16="http://schemas.microsoft.com/office/drawing/2014/main" val="1640451719"/>
                    </a:ext>
                  </a:extLst>
                </a:gridCol>
                <a:gridCol w="1016635">
                  <a:extLst>
                    <a:ext uri="{9D8B030D-6E8A-4147-A177-3AD203B41FA5}">
                      <a16:colId xmlns:a16="http://schemas.microsoft.com/office/drawing/2014/main" val="2985148647"/>
                    </a:ext>
                  </a:extLst>
                </a:gridCol>
                <a:gridCol w="1016635">
                  <a:extLst>
                    <a:ext uri="{9D8B030D-6E8A-4147-A177-3AD203B41FA5}">
                      <a16:colId xmlns:a16="http://schemas.microsoft.com/office/drawing/2014/main" val="842378719"/>
                    </a:ext>
                  </a:extLst>
                </a:gridCol>
                <a:gridCol w="982980">
                  <a:extLst>
                    <a:ext uri="{9D8B030D-6E8A-4147-A177-3AD203B41FA5}">
                      <a16:colId xmlns:a16="http://schemas.microsoft.com/office/drawing/2014/main" val="4196699692"/>
                    </a:ext>
                  </a:extLst>
                </a:gridCol>
              </a:tblGrid>
              <a:tr h="217148">
                <a:tc>
                  <a:txBody>
                    <a:bodyPr/>
                    <a:lstStyle/>
                    <a:p>
                      <a:pPr marL="0" marR="0" algn="ctr">
                        <a:spcBef>
                          <a:spcPts val="0"/>
                        </a:spcBef>
                        <a:spcAft>
                          <a:spcPts val="0"/>
                        </a:spcAft>
                      </a:pPr>
                      <a:r>
                        <a:rPr lang="en-US" sz="1100" b="1">
                          <a:effectLst/>
                        </a:rPr>
                        <a:t>Cluster</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a:effectLst/>
                        </a:rPr>
                        <a:t>0</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a:effectLst/>
                        </a:rPr>
                        <a:t>1</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a:effectLst/>
                        </a:rPr>
                        <a:t>2</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a:effectLst/>
                        </a:rPr>
                        <a:t>3</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a:effectLst/>
                        </a:rPr>
                        <a:t>4</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1484215"/>
                  </a:ext>
                </a:extLst>
              </a:tr>
              <a:tr h="651445">
                <a:tc>
                  <a:txBody>
                    <a:bodyPr/>
                    <a:lstStyle/>
                    <a:p>
                      <a:pPr marL="0" marR="0" algn="ctr">
                        <a:spcBef>
                          <a:spcPts val="0"/>
                        </a:spcBef>
                        <a:spcAft>
                          <a:spcPts val="0"/>
                        </a:spcAft>
                      </a:pPr>
                      <a:r>
                        <a:rPr lang="en-US" sz="1100" b="1" dirty="0">
                          <a:effectLst/>
                        </a:rPr>
                        <a:t>Num of neighborhoods</a:t>
                      </a:r>
                      <a:endPar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a:effectLst/>
                        </a:rPr>
                        <a:t>91</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a:effectLst/>
                        </a:rPr>
                        <a:t>175</a:t>
                      </a:r>
                      <a:endParaRPr lang="en-US" sz="1200" b="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dirty="0">
                          <a:effectLst/>
                        </a:rPr>
                        <a:t>81</a:t>
                      </a:r>
                      <a:endPar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dirty="0">
                          <a:effectLst/>
                        </a:rPr>
                        <a:t>33</a:t>
                      </a:r>
                      <a:endPar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b="1" dirty="0">
                          <a:effectLst/>
                        </a:rPr>
                        <a:t>28</a:t>
                      </a:r>
                      <a:endPar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39698674"/>
                  </a:ext>
                </a:extLst>
              </a:tr>
            </a:tbl>
          </a:graphicData>
        </a:graphic>
      </p:graphicFrame>
      <p:sp>
        <p:nvSpPr>
          <p:cNvPr id="8" name="Rectangle 1">
            <a:extLst>
              <a:ext uri="{FF2B5EF4-FFF2-40B4-BE49-F238E27FC236}">
                <a16:creationId xmlns:a16="http://schemas.microsoft.com/office/drawing/2014/main" id="{416F376F-1433-7947-AF4E-A01B23F70E69}"/>
              </a:ext>
            </a:extLst>
          </p:cNvPr>
          <p:cNvSpPr>
            <a:spLocks noChangeArrowheads="1"/>
          </p:cNvSpPr>
          <p:nvPr/>
        </p:nvSpPr>
        <p:spPr bwMode="auto">
          <a:xfrm>
            <a:off x="399952" y="2334105"/>
            <a:ext cx="1005361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sz="1400" b="0"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rPr>
              <a:t>The below Table shows the number of neighborhoods in each cluster. </a:t>
            </a:r>
            <a:r>
              <a:rPr lang="en-US" altLang="en-US" sz="1400" dirty="0">
                <a:latin typeface="Verdana" panose="020B0604030504040204" pitchFamily="34" charset="0"/>
                <a:ea typeface="Times New Roman" panose="02020603050405020304" pitchFamily="18" charset="0"/>
              </a:rPr>
              <a:t>The clustering algorithm was run on 406 neighborhoods in NYC and Toronto.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CBE93099-C002-6A4B-A997-64663BCB0609}"/>
              </a:ext>
            </a:extLst>
          </p:cNvPr>
          <p:cNvSpPr/>
          <p:nvPr/>
        </p:nvSpPr>
        <p:spPr>
          <a:xfrm>
            <a:off x="399952" y="3429000"/>
            <a:ext cx="2404208" cy="316992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048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Works cited</a:t>
            </a:r>
          </a:p>
        </p:txBody>
      </p:sp>
      <p:sp>
        <p:nvSpPr>
          <p:cNvPr id="4" name="Rectangle 3">
            <a:extLst>
              <a:ext uri="{FF2B5EF4-FFF2-40B4-BE49-F238E27FC236}">
                <a16:creationId xmlns:a16="http://schemas.microsoft.com/office/drawing/2014/main" id="{F5CE42BE-3CF8-6C44-A986-8821ECF6CE09}"/>
              </a:ext>
            </a:extLst>
          </p:cNvPr>
          <p:cNvSpPr/>
          <p:nvPr/>
        </p:nvSpPr>
        <p:spPr>
          <a:xfrm>
            <a:off x="375668" y="2040374"/>
            <a:ext cx="5436104" cy="369332"/>
          </a:xfrm>
          <a:prstGeom prst="rect">
            <a:avLst/>
          </a:prstGeom>
        </p:spPr>
        <p:txBody>
          <a:bodyPr wrap="none">
            <a:spAutoFit/>
          </a:bodyPr>
          <a:lstStyle/>
          <a:p>
            <a:r>
              <a:rPr lang="en-US" dirty="0">
                <a:latin typeface="Verdana" panose="020B0604030504040204" pitchFamily="34" charset="0"/>
                <a:ea typeface="Times New Roman" panose="02020603050405020304" pitchFamily="18" charset="0"/>
                <a:cs typeface="Times New Roman" panose="02020603050405020304" pitchFamily="18" charset="0"/>
              </a:rPr>
              <a:t>Some records that belong to the first cluster </a:t>
            </a:r>
            <a:endParaRPr lang="en-US" dirty="0"/>
          </a:p>
        </p:txBody>
      </p:sp>
      <p:pic>
        <p:nvPicPr>
          <p:cNvPr id="7" name="Picture 6" descr="A screenshot of a cell phone&#10;&#10;Description automatically generated">
            <a:extLst>
              <a:ext uri="{FF2B5EF4-FFF2-40B4-BE49-F238E27FC236}">
                <a16:creationId xmlns:a16="http://schemas.microsoft.com/office/drawing/2014/main" id="{ECF48340-2E97-B942-BB75-45293249441A}"/>
              </a:ext>
            </a:extLst>
          </p:cNvPr>
          <p:cNvPicPr/>
          <p:nvPr/>
        </p:nvPicPr>
        <p:blipFill>
          <a:blip r:embed="rId2"/>
          <a:stretch>
            <a:fillRect/>
          </a:stretch>
        </p:blipFill>
        <p:spPr>
          <a:xfrm>
            <a:off x="560704" y="2733459"/>
            <a:ext cx="11219815" cy="3728301"/>
          </a:xfrm>
          <a:prstGeom prst="rect">
            <a:avLst/>
          </a:prstGeom>
        </p:spPr>
      </p:pic>
      <p:sp>
        <p:nvSpPr>
          <p:cNvPr id="8" name="TextBox 7">
            <a:extLst>
              <a:ext uri="{FF2B5EF4-FFF2-40B4-BE49-F238E27FC236}">
                <a16:creationId xmlns:a16="http://schemas.microsoft.com/office/drawing/2014/main" id="{39D429DD-D866-C642-A15B-9B3007EB0BF2}"/>
              </a:ext>
            </a:extLst>
          </p:cNvPr>
          <p:cNvSpPr txBox="1"/>
          <p:nvPr/>
        </p:nvSpPr>
        <p:spPr>
          <a:xfrm>
            <a:off x="477225" y="762000"/>
            <a:ext cx="11243719" cy="523220"/>
          </a:xfrm>
          <a:prstGeom prst="rect">
            <a:avLst/>
          </a:prstGeom>
          <a:noFill/>
        </p:spPr>
        <p:txBody>
          <a:bodyPr wrap="square" rtlCol="0">
            <a:spAutoFit/>
          </a:bodyPr>
          <a:lstStyle/>
          <a:p>
            <a:pPr algn="ctr">
              <a:spcBef>
                <a:spcPts val="2000"/>
              </a:spcBef>
            </a:pPr>
            <a:r>
              <a:rPr lang="en-US" sz="2800" b="1" dirty="0">
                <a:solidFill>
                  <a:schemeClr val="bg1"/>
                </a:solidFill>
                <a:latin typeface="Verdana" panose="020B0604030504040204" pitchFamily="34" charset="0"/>
                <a:ea typeface="Times New Roman" panose="02020603050405020304" pitchFamily="18" charset="0"/>
                <a:cs typeface="Times New Roman" panose="02020603050405020304" pitchFamily="18" charset="0"/>
              </a:rPr>
              <a:t>Cluster 1</a:t>
            </a:r>
            <a:endPar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73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Works cited</a:t>
            </a:r>
          </a:p>
        </p:txBody>
      </p:sp>
      <p:sp>
        <p:nvSpPr>
          <p:cNvPr id="4" name="Rectangle 3">
            <a:extLst>
              <a:ext uri="{FF2B5EF4-FFF2-40B4-BE49-F238E27FC236}">
                <a16:creationId xmlns:a16="http://schemas.microsoft.com/office/drawing/2014/main" id="{F5CE42BE-3CF8-6C44-A986-8821ECF6CE09}"/>
              </a:ext>
            </a:extLst>
          </p:cNvPr>
          <p:cNvSpPr/>
          <p:nvPr/>
        </p:nvSpPr>
        <p:spPr>
          <a:xfrm>
            <a:off x="375668" y="2040374"/>
            <a:ext cx="5825634" cy="369332"/>
          </a:xfrm>
          <a:prstGeom prst="rect">
            <a:avLst/>
          </a:prstGeom>
        </p:spPr>
        <p:txBody>
          <a:bodyPr wrap="none">
            <a:spAutoFit/>
          </a:bodyPr>
          <a:lstStyle/>
          <a:p>
            <a:r>
              <a:rPr lang="en-US" dirty="0">
                <a:latin typeface="Verdana" panose="020B0604030504040204" pitchFamily="34" charset="0"/>
                <a:ea typeface="Times New Roman" panose="02020603050405020304" pitchFamily="18" charset="0"/>
                <a:cs typeface="Times New Roman" panose="02020603050405020304" pitchFamily="18" charset="0"/>
              </a:rPr>
              <a:t>Some records that belong to the second cluster </a:t>
            </a:r>
            <a:endParaRPr lang="en-US" dirty="0"/>
          </a:p>
        </p:txBody>
      </p:sp>
      <p:sp>
        <p:nvSpPr>
          <p:cNvPr id="8" name="TextBox 7">
            <a:extLst>
              <a:ext uri="{FF2B5EF4-FFF2-40B4-BE49-F238E27FC236}">
                <a16:creationId xmlns:a16="http://schemas.microsoft.com/office/drawing/2014/main" id="{39D429DD-D866-C642-A15B-9B3007EB0BF2}"/>
              </a:ext>
            </a:extLst>
          </p:cNvPr>
          <p:cNvSpPr txBox="1"/>
          <p:nvPr/>
        </p:nvSpPr>
        <p:spPr>
          <a:xfrm>
            <a:off x="477225" y="762000"/>
            <a:ext cx="11243719" cy="523220"/>
          </a:xfrm>
          <a:prstGeom prst="rect">
            <a:avLst/>
          </a:prstGeom>
          <a:noFill/>
        </p:spPr>
        <p:txBody>
          <a:bodyPr wrap="square" rtlCol="0">
            <a:spAutoFit/>
          </a:bodyPr>
          <a:lstStyle/>
          <a:p>
            <a:pPr algn="ctr">
              <a:spcBef>
                <a:spcPts val="2000"/>
              </a:spcBef>
            </a:pPr>
            <a:r>
              <a:rPr lang="en-US" sz="2800" b="1" dirty="0">
                <a:solidFill>
                  <a:schemeClr val="bg1"/>
                </a:solidFill>
                <a:latin typeface="Verdana" panose="020B0604030504040204" pitchFamily="34" charset="0"/>
                <a:ea typeface="Times New Roman" panose="02020603050405020304" pitchFamily="18" charset="0"/>
                <a:cs typeface="Times New Roman" panose="02020603050405020304" pitchFamily="18" charset="0"/>
              </a:rPr>
              <a:t>Cluster2</a:t>
            </a:r>
            <a:endPar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9" name="Picture 8" descr="A picture containing screenshot&#10;&#10;Description automatically generated">
            <a:extLst>
              <a:ext uri="{FF2B5EF4-FFF2-40B4-BE49-F238E27FC236}">
                <a16:creationId xmlns:a16="http://schemas.microsoft.com/office/drawing/2014/main" id="{B5DFA102-A73C-8B4B-BE89-CD45615AA609}"/>
              </a:ext>
            </a:extLst>
          </p:cNvPr>
          <p:cNvPicPr/>
          <p:nvPr/>
        </p:nvPicPr>
        <p:blipFill>
          <a:blip r:embed="rId2"/>
          <a:stretch>
            <a:fillRect/>
          </a:stretch>
        </p:blipFill>
        <p:spPr>
          <a:xfrm>
            <a:off x="477225" y="3027902"/>
            <a:ext cx="11096103" cy="1256150"/>
          </a:xfrm>
          <a:prstGeom prst="rect">
            <a:avLst/>
          </a:prstGeom>
        </p:spPr>
      </p:pic>
    </p:spTree>
    <p:extLst>
      <p:ext uri="{BB962C8B-B14F-4D97-AF65-F5344CB8AC3E}">
        <p14:creationId xmlns:p14="http://schemas.microsoft.com/office/powerpoint/2010/main" val="2456486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B228D-5790-674E-9BE8-E45737CF13D8}"/>
              </a:ext>
            </a:extLst>
          </p:cNvPr>
          <p:cNvSpPr>
            <a:spLocks noGrp="1"/>
          </p:cNvSpPr>
          <p:nvPr>
            <p:ph type="title"/>
          </p:nvPr>
        </p:nvSpPr>
        <p:spPr/>
        <p:txBody>
          <a:bodyPr/>
          <a:lstStyle/>
          <a:p>
            <a:r>
              <a:rPr lang="en-US" dirty="0"/>
              <a:t>Cluster 3</a:t>
            </a:r>
          </a:p>
        </p:txBody>
      </p:sp>
      <p:sp>
        <p:nvSpPr>
          <p:cNvPr id="3" name="Content Placeholder 2">
            <a:extLst>
              <a:ext uri="{FF2B5EF4-FFF2-40B4-BE49-F238E27FC236}">
                <a16:creationId xmlns:a16="http://schemas.microsoft.com/office/drawing/2014/main" id="{90B9345E-EA06-2F43-AC2B-A19F35988547}"/>
              </a:ext>
            </a:extLst>
          </p:cNvPr>
          <p:cNvSpPr>
            <a:spLocks noGrp="1"/>
          </p:cNvSpPr>
          <p:nvPr>
            <p:ph idx="1"/>
          </p:nvPr>
        </p:nvSpPr>
        <p:spPr>
          <a:xfrm>
            <a:off x="581192" y="2180497"/>
            <a:ext cx="11029615" cy="1013800"/>
          </a:xfrm>
        </p:spPr>
        <p:txBody>
          <a:bodyPr/>
          <a:lstStyle/>
          <a:p>
            <a:r>
              <a:rPr lang="en-US" dirty="0">
                <a:latin typeface="Verdana" panose="020B0604030504040204" pitchFamily="34" charset="0"/>
                <a:ea typeface="Times New Roman" panose="02020603050405020304" pitchFamily="18" charset="0"/>
                <a:cs typeface="Times New Roman" panose="02020603050405020304" pitchFamily="18" charset="0"/>
              </a:rPr>
              <a:t>Some records that belong to the third cluster </a:t>
            </a:r>
            <a:endParaRPr lang="en-US" dirty="0"/>
          </a:p>
          <a:p>
            <a:endParaRPr lang="en-US" dirty="0"/>
          </a:p>
        </p:txBody>
      </p:sp>
      <p:pic>
        <p:nvPicPr>
          <p:cNvPr id="4" name="Picture 3">
            <a:extLst>
              <a:ext uri="{FF2B5EF4-FFF2-40B4-BE49-F238E27FC236}">
                <a16:creationId xmlns:a16="http://schemas.microsoft.com/office/drawing/2014/main" id="{0FB50F55-6CCF-BF48-9ACB-DD031BE46145}"/>
              </a:ext>
            </a:extLst>
          </p:cNvPr>
          <p:cNvPicPr>
            <a:picLocks noChangeAspect="1"/>
          </p:cNvPicPr>
          <p:nvPr/>
        </p:nvPicPr>
        <p:blipFill>
          <a:blip r:embed="rId2"/>
          <a:stretch>
            <a:fillRect/>
          </a:stretch>
        </p:blipFill>
        <p:spPr>
          <a:xfrm>
            <a:off x="581191" y="3059794"/>
            <a:ext cx="11321247" cy="1703045"/>
          </a:xfrm>
          <a:prstGeom prst="rect">
            <a:avLst/>
          </a:prstGeom>
        </p:spPr>
      </p:pic>
    </p:spTree>
    <p:extLst>
      <p:ext uri="{BB962C8B-B14F-4D97-AF65-F5344CB8AC3E}">
        <p14:creationId xmlns:p14="http://schemas.microsoft.com/office/powerpoint/2010/main" val="935567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Works cited</a:t>
            </a:r>
          </a:p>
        </p:txBody>
      </p:sp>
      <p:sp>
        <p:nvSpPr>
          <p:cNvPr id="4" name="Rectangle 3">
            <a:extLst>
              <a:ext uri="{FF2B5EF4-FFF2-40B4-BE49-F238E27FC236}">
                <a16:creationId xmlns:a16="http://schemas.microsoft.com/office/drawing/2014/main" id="{F5CE42BE-3CF8-6C44-A986-8821ECF6CE09}"/>
              </a:ext>
            </a:extLst>
          </p:cNvPr>
          <p:cNvSpPr/>
          <p:nvPr/>
        </p:nvSpPr>
        <p:spPr>
          <a:xfrm>
            <a:off x="375668" y="2040374"/>
            <a:ext cx="5682966" cy="369332"/>
          </a:xfrm>
          <a:prstGeom prst="rect">
            <a:avLst/>
          </a:prstGeom>
        </p:spPr>
        <p:txBody>
          <a:bodyPr wrap="none">
            <a:spAutoFit/>
          </a:bodyPr>
          <a:lstStyle/>
          <a:p>
            <a:r>
              <a:rPr lang="en-US" dirty="0">
                <a:latin typeface="Verdana" panose="020B0604030504040204" pitchFamily="34" charset="0"/>
                <a:ea typeface="Times New Roman" panose="02020603050405020304" pitchFamily="18" charset="0"/>
                <a:cs typeface="Times New Roman" panose="02020603050405020304" pitchFamily="18" charset="0"/>
              </a:rPr>
              <a:t>Some records that belong to the fourth cluster </a:t>
            </a:r>
            <a:endParaRPr lang="en-US" dirty="0"/>
          </a:p>
        </p:txBody>
      </p:sp>
      <p:sp>
        <p:nvSpPr>
          <p:cNvPr id="8" name="TextBox 7">
            <a:extLst>
              <a:ext uri="{FF2B5EF4-FFF2-40B4-BE49-F238E27FC236}">
                <a16:creationId xmlns:a16="http://schemas.microsoft.com/office/drawing/2014/main" id="{39D429DD-D866-C642-A15B-9B3007EB0BF2}"/>
              </a:ext>
            </a:extLst>
          </p:cNvPr>
          <p:cNvSpPr txBox="1"/>
          <p:nvPr/>
        </p:nvSpPr>
        <p:spPr>
          <a:xfrm>
            <a:off x="477225" y="762000"/>
            <a:ext cx="11243719" cy="523220"/>
          </a:xfrm>
          <a:prstGeom prst="rect">
            <a:avLst/>
          </a:prstGeom>
          <a:noFill/>
        </p:spPr>
        <p:txBody>
          <a:bodyPr wrap="square" rtlCol="0">
            <a:spAutoFit/>
          </a:bodyPr>
          <a:lstStyle/>
          <a:p>
            <a:pPr algn="ctr">
              <a:spcBef>
                <a:spcPts val="2000"/>
              </a:spcBef>
            </a:pPr>
            <a:r>
              <a:rPr lang="en-US" sz="2800" b="1" dirty="0">
                <a:solidFill>
                  <a:schemeClr val="bg1"/>
                </a:solidFill>
                <a:latin typeface="Verdana" panose="020B0604030504040204" pitchFamily="34" charset="0"/>
                <a:ea typeface="Times New Roman" panose="02020603050405020304" pitchFamily="18" charset="0"/>
                <a:cs typeface="Times New Roman" panose="02020603050405020304" pitchFamily="18" charset="0"/>
              </a:rPr>
              <a:t>Cluster 4</a:t>
            </a:r>
            <a:endPar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A screenshot of a cell phone&#10;&#10;Description automatically generated">
            <a:extLst>
              <a:ext uri="{FF2B5EF4-FFF2-40B4-BE49-F238E27FC236}">
                <a16:creationId xmlns:a16="http://schemas.microsoft.com/office/drawing/2014/main" id="{EF6B6C6E-276D-4247-9AFE-3AAC84FFE75E}"/>
              </a:ext>
            </a:extLst>
          </p:cNvPr>
          <p:cNvPicPr/>
          <p:nvPr/>
        </p:nvPicPr>
        <p:blipFill>
          <a:blip r:embed="rId2"/>
          <a:stretch>
            <a:fillRect/>
          </a:stretch>
        </p:blipFill>
        <p:spPr>
          <a:xfrm>
            <a:off x="509761" y="2730990"/>
            <a:ext cx="11243719" cy="2755410"/>
          </a:xfrm>
          <a:prstGeom prst="rect">
            <a:avLst/>
          </a:prstGeom>
        </p:spPr>
      </p:pic>
    </p:spTree>
    <p:extLst>
      <p:ext uri="{BB962C8B-B14F-4D97-AF65-F5344CB8AC3E}">
        <p14:creationId xmlns:p14="http://schemas.microsoft.com/office/powerpoint/2010/main" val="3134335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Works cited</a:t>
            </a:r>
          </a:p>
        </p:txBody>
      </p:sp>
      <p:sp>
        <p:nvSpPr>
          <p:cNvPr id="4" name="Rectangle 3">
            <a:extLst>
              <a:ext uri="{FF2B5EF4-FFF2-40B4-BE49-F238E27FC236}">
                <a16:creationId xmlns:a16="http://schemas.microsoft.com/office/drawing/2014/main" id="{F5CE42BE-3CF8-6C44-A986-8821ECF6CE09}"/>
              </a:ext>
            </a:extLst>
          </p:cNvPr>
          <p:cNvSpPr/>
          <p:nvPr/>
        </p:nvSpPr>
        <p:spPr>
          <a:xfrm>
            <a:off x="375668" y="2040374"/>
            <a:ext cx="5445722" cy="369332"/>
          </a:xfrm>
          <a:prstGeom prst="rect">
            <a:avLst/>
          </a:prstGeom>
        </p:spPr>
        <p:txBody>
          <a:bodyPr wrap="none">
            <a:spAutoFit/>
          </a:bodyPr>
          <a:lstStyle/>
          <a:p>
            <a:r>
              <a:rPr lang="en-US" dirty="0">
                <a:latin typeface="Verdana" panose="020B0604030504040204" pitchFamily="34" charset="0"/>
                <a:ea typeface="Times New Roman" panose="02020603050405020304" pitchFamily="18" charset="0"/>
                <a:cs typeface="Times New Roman" panose="02020603050405020304" pitchFamily="18" charset="0"/>
              </a:rPr>
              <a:t>Some records that belong to the fifth cluster </a:t>
            </a:r>
            <a:endParaRPr lang="en-US" dirty="0"/>
          </a:p>
        </p:txBody>
      </p:sp>
      <p:sp>
        <p:nvSpPr>
          <p:cNvPr id="8" name="TextBox 7">
            <a:extLst>
              <a:ext uri="{FF2B5EF4-FFF2-40B4-BE49-F238E27FC236}">
                <a16:creationId xmlns:a16="http://schemas.microsoft.com/office/drawing/2014/main" id="{39D429DD-D866-C642-A15B-9B3007EB0BF2}"/>
              </a:ext>
            </a:extLst>
          </p:cNvPr>
          <p:cNvSpPr txBox="1"/>
          <p:nvPr/>
        </p:nvSpPr>
        <p:spPr>
          <a:xfrm>
            <a:off x="477225" y="762000"/>
            <a:ext cx="11243719" cy="523220"/>
          </a:xfrm>
          <a:prstGeom prst="rect">
            <a:avLst/>
          </a:prstGeom>
          <a:noFill/>
        </p:spPr>
        <p:txBody>
          <a:bodyPr wrap="square" rtlCol="0">
            <a:spAutoFit/>
          </a:bodyPr>
          <a:lstStyle/>
          <a:p>
            <a:pPr algn="ctr">
              <a:spcBef>
                <a:spcPts val="2000"/>
              </a:spcBef>
            </a:pPr>
            <a:r>
              <a:rPr lang="en-US" sz="2800" b="1" dirty="0">
                <a:solidFill>
                  <a:schemeClr val="bg1"/>
                </a:solidFill>
                <a:latin typeface="Verdana" panose="020B0604030504040204" pitchFamily="34" charset="0"/>
                <a:ea typeface="Times New Roman" panose="02020603050405020304" pitchFamily="18" charset="0"/>
                <a:cs typeface="Times New Roman" panose="02020603050405020304" pitchFamily="18" charset="0"/>
              </a:rPr>
              <a:t>Cluster 5</a:t>
            </a:r>
            <a:endPar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A screenshot of a cell phone&#10;&#10;Description automatically generated">
            <a:extLst>
              <a:ext uri="{FF2B5EF4-FFF2-40B4-BE49-F238E27FC236}">
                <a16:creationId xmlns:a16="http://schemas.microsoft.com/office/drawing/2014/main" id="{6700CF64-880B-EF40-95FC-5DA5B4D77A9A}"/>
              </a:ext>
            </a:extLst>
          </p:cNvPr>
          <p:cNvPicPr/>
          <p:nvPr/>
        </p:nvPicPr>
        <p:blipFill>
          <a:blip r:embed="rId2"/>
          <a:stretch>
            <a:fillRect/>
          </a:stretch>
        </p:blipFill>
        <p:spPr>
          <a:xfrm>
            <a:off x="375668" y="2914347"/>
            <a:ext cx="11059455" cy="3067896"/>
          </a:xfrm>
          <a:prstGeom prst="rect">
            <a:avLst/>
          </a:prstGeom>
        </p:spPr>
      </p:pic>
    </p:spTree>
    <p:extLst>
      <p:ext uri="{BB962C8B-B14F-4D97-AF65-F5344CB8AC3E}">
        <p14:creationId xmlns:p14="http://schemas.microsoft.com/office/powerpoint/2010/main" val="215384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AB69-7FBE-C548-BDFE-A6003885D3B1}"/>
              </a:ext>
            </a:extLst>
          </p:cNvPr>
          <p:cNvSpPr>
            <a:spLocks noGrp="1"/>
          </p:cNvSpPr>
          <p:nvPr>
            <p:ph type="title"/>
          </p:nvPr>
        </p:nvSpPr>
        <p:spPr/>
        <p:txBody>
          <a:bodyPr/>
          <a:lstStyle/>
          <a:p>
            <a:br>
              <a:rPr lang="en-US" dirty="0"/>
            </a:br>
            <a:r>
              <a:rPr lang="en-US" dirty="0"/>
              <a:t>rare venue categories in NY and Toronto</a:t>
            </a:r>
          </a:p>
        </p:txBody>
      </p:sp>
      <p:pic>
        <p:nvPicPr>
          <p:cNvPr id="4" name="Content Placeholder 3">
            <a:extLst>
              <a:ext uri="{FF2B5EF4-FFF2-40B4-BE49-F238E27FC236}">
                <a16:creationId xmlns:a16="http://schemas.microsoft.com/office/drawing/2014/main" id="{C5AEB0BA-9E6A-AF4D-937F-C6B2CDF9EB4A}"/>
              </a:ext>
            </a:extLst>
          </p:cNvPr>
          <p:cNvPicPr>
            <a:picLocks noGrp="1" noChangeAspect="1"/>
          </p:cNvPicPr>
          <p:nvPr>
            <p:ph idx="1"/>
          </p:nvPr>
        </p:nvPicPr>
        <p:blipFill>
          <a:blip r:embed="rId2"/>
          <a:stretch>
            <a:fillRect/>
          </a:stretch>
        </p:blipFill>
        <p:spPr>
          <a:xfrm>
            <a:off x="1633779" y="2181225"/>
            <a:ext cx="8924442" cy="3678238"/>
          </a:xfrm>
          <a:prstGeom prst="rect">
            <a:avLst/>
          </a:prstGeom>
        </p:spPr>
      </p:pic>
    </p:spTree>
    <p:extLst>
      <p:ext uri="{BB962C8B-B14F-4D97-AF65-F5344CB8AC3E}">
        <p14:creationId xmlns:p14="http://schemas.microsoft.com/office/powerpoint/2010/main" val="256135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Works cited</a:t>
            </a:r>
          </a:p>
        </p:txBody>
      </p:sp>
      <p:sp>
        <p:nvSpPr>
          <p:cNvPr id="8" name="TextBox 7">
            <a:extLst>
              <a:ext uri="{FF2B5EF4-FFF2-40B4-BE49-F238E27FC236}">
                <a16:creationId xmlns:a16="http://schemas.microsoft.com/office/drawing/2014/main" id="{39D429DD-D866-C642-A15B-9B3007EB0BF2}"/>
              </a:ext>
            </a:extLst>
          </p:cNvPr>
          <p:cNvSpPr txBox="1"/>
          <p:nvPr/>
        </p:nvSpPr>
        <p:spPr>
          <a:xfrm>
            <a:off x="477225" y="762000"/>
            <a:ext cx="11243719" cy="523220"/>
          </a:xfrm>
          <a:prstGeom prst="rect">
            <a:avLst/>
          </a:prstGeom>
          <a:noFill/>
        </p:spPr>
        <p:txBody>
          <a:bodyPr wrap="square" rtlCol="0">
            <a:spAutoFit/>
          </a:bodyPr>
          <a:lstStyle/>
          <a:p>
            <a:pPr algn="ctr">
              <a:spcBef>
                <a:spcPts val="2000"/>
              </a:spcBef>
            </a:pPr>
            <a:r>
              <a:rPr lang="en-US" sz="2800" b="1" dirty="0">
                <a:solidFill>
                  <a:schemeClr val="bg1"/>
                </a:solidFill>
                <a:latin typeface="Verdana" panose="020B0604030504040204" pitchFamily="34" charset="0"/>
                <a:ea typeface="Times New Roman" panose="02020603050405020304" pitchFamily="18" charset="0"/>
                <a:cs typeface="Times New Roman" panose="02020603050405020304" pitchFamily="18" charset="0"/>
              </a:rPr>
              <a:t>Cluster Analysis</a:t>
            </a:r>
            <a:endPar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descr="A screenshot of text&#10;&#10;Description automatically generated">
            <a:extLst>
              <a:ext uri="{FF2B5EF4-FFF2-40B4-BE49-F238E27FC236}">
                <a16:creationId xmlns:a16="http://schemas.microsoft.com/office/drawing/2014/main" id="{4199F2E6-3352-E049-90F2-F630CBA6DD4C}"/>
              </a:ext>
            </a:extLst>
          </p:cNvPr>
          <p:cNvPicPr/>
          <p:nvPr/>
        </p:nvPicPr>
        <p:blipFill>
          <a:blip r:embed="rId2"/>
          <a:stretch>
            <a:fillRect/>
          </a:stretch>
        </p:blipFill>
        <p:spPr>
          <a:xfrm>
            <a:off x="477225" y="2049780"/>
            <a:ext cx="2946400" cy="35814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2BDB66E-2A33-B249-B92F-1124B0D065FA}"/>
              </a:ext>
            </a:extLst>
          </p:cNvPr>
          <p:cNvPicPr/>
          <p:nvPr/>
        </p:nvPicPr>
        <p:blipFill>
          <a:blip r:embed="rId3"/>
          <a:stretch>
            <a:fillRect/>
          </a:stretch>
        </p:blipFill>
        <p:spPr>
          <a:xfrm>
            <a:off x="3688675" y="2011680"/>
            <a:ext cx="2857500" cy="2387600"/>
          </a:xfrm>
          <a:prstGeom prst="rect">
            <a:avLst/>
          </a:prstGeom>
        </p:spPr>
      </p:pic>
      <p:pic>
        <p:nvPicPr>
          <p:cNvPr id="10" name="Picture 9" descr="A screenshot of text&#10;&#10;Description automatically generated">
            <a:extLst>
              <a:ext uri="{FF2B5EF4-FFF2-40B4-BE49-F238E27FC236}">
                <a16:creationId xmlns:a16="http://schemas.microsoft.com/office/drawing/2014/main" id="{6E04D3AD-93EB-584F-8C04-7C7DC9E81CDC}"/>
              </a:ext>
            </a:extLst>
          </p:cNvPr>
          <p:cNvPicPr/>
          <p:nvPr/>
        </p:nvPicPr>
        <p:blipFill>
          <a:blip r:embed="rId4"/>
          <a:stretch>
            <a:fillRect/>
          </a:stretch>
        </p:blipFill>
        <p:spPr>
          <a:xfrm>
            <a:off x="6096000" y="2011680"/>
            <a:ext cx="3096159" cy="3368040"/>
          </a:xfrm>
          <a:prstGeom prst="rect">
            <a:avLst/>
          </a:prstGeom>
        </p:spPr>
      </p:pic>
      <p:pic>
        <p:nvPicPr>
          <p:cNvPr id="11" name="Picture 10" descr="A screenshot of text&#10;&#10;Description automatically generated">
            <a:extLst>
              <a:ext uri="{FF2B5EF4-FFF2-40B4-BE49-F238E27FC236}">
                <a16:creationId xmlns:a16="http://schemas.microsoft.com/office/drawing/2014/main" id="{7406B432-3F75-CC45-BDF6-A08FC9D2A737}"/>
              </a:ext>
            </a:extLst>
          </p:cNvPr>
          <p:cNvPicPr/>
          <p:nvPr/>
        </p:nvPicPr>
        <p:blipFill>
          <a:blip r:embed="rId5"/>
          <a:stretch>
            <a:fillRect/>
          </a:stretch>
        </p:blipFill>
        <p:spPr>
          <a:xfrm>
            <a:off x="9060452" y="2927455"/>
            <a:ext cx="2895600" cy="3556000"/>
          </a:xfrm>
          <a:prstGeom prst="rect">
            <a:avLst/>
          </a:prstGeom>
        </p:spPr>
      </p:pic>
      <p:pic>
        <p:nvPicPr>
          <p:cNvPr id="12" name="Picture 11" descr="A screenshot of text&#10;&#10;Description automatically generated">
            <a:extLst>
              <a:ext uri="{FF2B5EF4-FFF2-40B4-BE49-F238E27FC236}">
                <a16:creationId xmlns:a16="http://schemas.microsoft.com/office/drawing/2014/main" id="{078EA0FE-894A-9E4B-8DCF-06E23B08466F}"/>
              </a:ext>
            </a:extLst>
          </p:cNvPr>
          <p:cNvPicPr/>
          <p:nvPr/>
        </p:nvPicPr>
        <p:blipFill>
          <a:blip r:embed="rId6"/>
          <a:stretch>
            <a:fillRect/>
          </a:stretch>
        </p:blipFill>
        <p:spPr>
          <a:xfrm>
            <a:off x="3662284" y="4185920"/>
            <a:ext cx="2634275" cy="2504440"/>
          </a:xfrm>
          <a:prstGeom prst="rect">
            <a:avLst/>
          </a:prstGeom>
        </p:spPr>
      </p:pic>
    </p:spTree>
    <p:extLst>
      <p:ext uri="{BB962C8B-B14F-4D97-AF65-F5344CB8AC3E}">
        <p14:creationId xmlns:p14="http://schemas.microsoft.com/office/powerpoint/2010/main" val="461360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a:solidFill>
                  <a:srgbClr val="FFFFFF"/>
                </a:solidFill>
              </a:rPr>
              <a:t>Works cited</a:t>
            </a:r>
          </a:p>
        </p:txBody>
      </p:sp>
      <p:sp>
        <p:nvSpPr>
          <p:cNvPr id="8" name="TextBox 7">
            <a:extLst>
              <a:ext uri="{FF2B5EF4-FFF2-40B4-BE49-F238E27FC236}">
                <a16:creationId xmlns:a16="http://schemas.microsoft.com/office/drawing/2014/main" id="{39D429DD-D866-C642-A15B-9B3007EB0BF2}"/>
              </a:ext>
            </a:extLst>
          </p:cNvPr>
          <p:cNvSpPr txBox="1"/>
          <p:nvPr/>
        </p:nvSpPr>
        <p:spPr>
          <a:xfrm>
            <a:off x="477225" y="762000"/>
            <a:ext cx="11243719" cy="523220"/>
          </a:xfrm>
          <a:prstGeom prst="rect">
            <a:avLst/>
          </a:prstGeom>
          <a:noFill/>
        </p:spPr>
        <p:txBody>
          <a:bodyPr wrap="square" rtlCol="0">
            <a:spAutoFit/>
          </a:bodyPr>
          <a:lstStyle/>
          <a:p>
            <a:pPr algn="ctr">
              <a:spcBef>
                <a:spcPts val="2000"/>
              </a:spcBef>
            </a:pPr>
            <a:r>
              <a:rPr lang="en-US" sz="2800" b="1" dirty="0">
                <a:solidFill>
                  <a:schemeClr val="bg1"/>
                </a:solidFill>
                <a:latin typeface="Verdana" panose="020B0604030504040204" pitchFamily="34" charset="0"/>
                <a:ea typeface="Times New Roman" panose="02020603050405020304" pitchFamily="18" charset="0"/>
                <a:cs typeface="Times New Roman" panose="02020603050405020304" pitchFamily="18" charset="0"/>
              </a:rPr>
              <a:t>Cluster Analysis</a:t>
            </a:r>
            <a:endParaRPr lang="en-US" sz="2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250165D-FB19-B242-A1E1-FA8913D2CBB5}"/>
              </a:ext>
            </a:extLst>
          </p:cNvPr>
          <p:cNvSpPr/>
          <p:nvPr/>
        </p:nvSpPr>
        <p:spPr>
          <a:xfrm>
            <a:off x="477225" y="1984001"/>
            <a:ext cx="11013735" cy="2339102"/>
          </a:xfrm>
          <a:prstGeom prst="rect">
            <a:avLst/>
          </a:prstGeom>
        </p:spPr>
        <p:txBody>
          <a:bodyPr wrap="square">
            <a:spAutoFit/>
          </a:bodyPr>
          <a:lstStyle/>
          <a:p>
            <a:pPr marL="342900" marR="0" lvl="0" indent="-342900">
              <a:spcBef>
                <a:spcPts val="0"/>
              </a:spcBef>
              <a:spcAft>
                <a:spcPts val="0"/>
              </a:spcAft>
              <a:buSzPts val="1000"/>
              <a:buFont typeface="Symbol" pitchFamily="2" charset="2"/>
              <a:buChar char=""/>
              <a:tabLst>
                <a:tab pos="457200" algn="l"/>
              </a:tabLst>
            </a:pPr>
            <a:r>
              <a:rPr lang="en-US" dirty="0">
                <a:latin typeface="Verdana" panose="020B0604030504040204" pitchFamily="34" charset="0"/>
                <a:ea typeface="Verdana" panose="020B0604030504040204" pitchFamily="34" charset="0"/>
                <a:cs typeface="Verdana" panose="020B0604030504040204" pitchFamily="34" charset="0"/>
              </a:rPr>
              <a:t>While Park constitute 2% of venues in the neighborhoods of the first cluster, they constitute 33% of the venues in the second cluster, 4% of the venues in the fourth cluster, and 28% of the venues in the fifth cluster. </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342900" marR="0" lvl="0" indent="-342900">
              <a:spcBef>
                <a:spcPts val="0"/>
              </a:spcBef>
              <a:spcAft>
                <a:spcPts val="0"/>
              </a:spcAft>
              <a:buSzPts val="1000"/>
              <a:buFont typeface="Symbol" pitchFamily="2" charset="2"/>
              <a:buChar char=""/>
              <a:tabLst>
                <a:tab pos="457200" algn="l"/>
              </a:tabLst>
            </a:pPr>
            <a:r>
              <a:rPr lang="en-US" dirty="0">
                <a:latin typeface="Verdana" panose="020B0604030504040204" pitchFamily="34" charset="0"/>
                <a:ea typeface="Verdana" panose="020B0604030504040204" pitchFamily="34" charset="0"/>
                <a:cs typeface="Verdana" panose="020B0604030504040204" pitchFamily="34" charset="0"/>
              </a:rPr>
              <a:t>Pizza places appear in the most common categories of the first, and third clusters only. </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342900" marR="0" lvl="0" indent="-342900">
              <a:spcBef>
                <a:spcPts val="0"/>
              </a:spcBef>
              <a:spcAft>
                <a:spcPts val="0"/>
              </a:spcAft>
              <a:buSzPts val="1000"/>
              <a:buFont typeface="Symbol" pitchFamily="2" charset="2"/>
              <a:buChar char=""/>
              <a:tabLst>
                <a:tab pos="457200" algn="l"/>
              </a:tabLst>
            </a:pPr>
            <a:r>
              <a:rPr lang="en-US" dirty="0">
                <a:latin typeface="Verdana" panose="020B0604030504040204" pitchFamily="34" charset="0"/>
                <a:ea typeface="Verdana" panose="020B0604030504040204" pitchFamily="34" charset="0"/>
                <a:cs typeface="Verdana" panose="020B0604030504040204" pitchFamily="34" charset="0"/>
              </a:rPr>
              <a:t>Italian restaurants appear in the most common categories of the First cluster only. </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342900" marR="0" lvl="0" indent="-342900">
              <a:spcBef>
                <a:spcPts val="0"/>
              </a:spcBef>
              <a:spcAft>
                <a:spcPts val="0"/>
              </a:spcAft>
              <a:buSzPts val="1000"/>
              <a:buFont typeface="Symbol" pitchFamily="2" charset="2"/>
              <a:buChar char=""/>
              <a:tabLst>
                <a:tab pos="457200" algn="l"/>
              </a:tabLst>
            </a:pPr>
            <a:r>
              <a:rPr lang="en-US" dirty="0">
                <a:latin typeface="Verdana" panose="020B0604030504040204" pitchFamily="34" charset="0"/>
                <a:ea typeface="Verdana" panose="020B0604030504040204" pitchFamily="34" charset="0"/>
                <a:cs typeface="Verdana" panose="020B0604030504040204" pitchFamily="34" charset="0"/>
              </a:rPr>
              <a:t>Chinese restaurant appear in the most common categories of the third cluster only</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342900" marR="0" lvl="0" indent="-342900">
              <a:spcBef>
                <a:spcPts val="0"/>
              </a:spcBef>
              <a:spcAft>
                <a:spcPts val="0"/>
              </a:spcAft>
              <a:buSzPts val="1000"/>
              <a:buFont typeface="Symbol" pitchFamily="2" charset="2"/>
              <a:buChar char=""/>
              <a:tabLst>
                <a:tab pos="457200" algn="l"/>
              </a:tabLst>
            </a:pPr>
            <a:r>
              <a:rPr lang="en-US" dirty="0">
                <a:latin typeface="Verdana" panose="020B0604030504040204" pitchFamily="34" charset="0"/>
                <a:ea typeface="Verdana" panose="020B0604030504040204" pitchFamily="34" charset="0"/>
                <a:cs typeface="Verdana" panose="020B0604030504040204" pitchFamily="34" charset="0"/>
              </a:rPr>
              <a:t>Beach is a very popular category in cluster four.</a:t>
            </a:r>
            <a:br>
              <a:rPr lang="en-US" dirty="0">
                <a:latin typeface="Verdana" panose="020B0604030504040204" pitchFamily="34" charset="0"/>
                <a:ea typeface="Times New Roman" panose="02020603050405020304" pitchFamily="18" charset="0"/>
              </a:rPr>
            </a:br>
            <a:endParaRPr lang="en-US" sz="2000" dirty="0">
              <a:effectLst/>
              <a:latin typeface="Times New Roman" panose="02020603050405020304" pitchFamily="18" charset="0"/>
              <a:ea typeface="Times New Roman" panose="02020603050405020304" pitchFamily="18" charset="0"/>
            </a:endParaRPr>
          </a:p>
        </p:txBody>
      </p:sp>
      <p:pic>
        <p:nvPicPr>
          <p:cNvPr id="13" name="Picture 12" descr="A screenshot of text&#10;&#10;Description automatically generated">
            <a:extLst>
              <a:ext uri="{FF2B5EF4-FFF2-40B4-BE49-F238E27FC236}">
                <a16:creationId xmlns:a16="http://schemas.microsoft.com/office/drawing/2014/main" id="{6767450D-0068-534D-B422-A19D65361AA1}"/>
              </a:ext>
            </a:extLst>
          </p:cNvPr>
          <p:cNvPicPr/>
          <p:nvPr/>
        </p:nvPicPr>
        <p:blipFill>
          <a:blip r:embed="rId3"/>
          <a:stretch>
            <a:fillRect/>
          </a:stretch>
        </p:blipFill>
        <p:spPr>
          <a:xfrm>
            <a:off x="594359" y="4297679"/>
            <a:ext cx="2438401" cy="2529863"/>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E90C4B37-25B0-B14F-A0E7-5CDDB8F1BE4B}"/>
              </a:ext>
            </a:extLst>
          </p:cNvPr>
          <p:cNvPicPr/>
          <p:nvPr/>
        </p:nvPicPr>
        <p:blipFill>
          <a:blip r:embed="rId4"/>
          <a:stretch>
            <a:fillRect/>
          </a:stretch>
        </p:blipFill>
        <p:spPr>
          <a:xfrm>
            <a:off x="2722206" y="4020368"/>
            <a:ext cx="2961325" cy="2910618"/>
          </a:xfrm>
          <a:prstGeom prst="rect">
            <a:avLst/>
          </a:prstGeom>
        </p:spPr>
      </p:pic>
      <p:pic>
        <p:nvPicPr>
          <p:cNvPr id="15" name="Picture 14" descr="A screenshot of text&#10;&#10;Description automatically generated">
            <a:extLst>
              <a:ext uri="{FF2B5EF4-FFF2-40B4-BE49-F238E27FC236}">
                <a16:creationId xmlns:a16="http://schemas.microsoft.com/office/drawing/2014/main" id="{458B4ADF-5FA5-3C4C-90B0-CA264D9AE187}"/>
              </a:ext>
            </a:extLst>
          </p:cNvPr>
          <p:cNvPicPr/>
          <p:nvPr/>
        </p:nvPicPr>
        <p:blipFill>
          <a:blip r:embed="rId5"/>
          <a:stretch>
            <a:fillRect/>
          </a:stretch>
        </p:blipFill>
        <p:spPr>
          <a:xfrm>
            <a:off x="4849141" y="4323103"/>
            <a:ext cx="2634275" cy="2504440"/>
          </a:xfrm>
          <a:prstGeom prst="rect">
            <a:avLst/>
          </a:prstGeom>
        </p:spPr>
      </p:pic>
      <p:pic>
        <p:nvPicPr>
          <p:cNvPr id="16" name="Picture 15" descr="A screenshot of text&#10;&#10;Description automatically generated">
            <a:extLst>
              <a:ext uri="{FF2B5EF4-FFF2-40B4-BE49-F238E27FC236}">
                <a16:creationId xmlns:a16="http://schemas.microsoft.com/office/drawing/2014/main" id="{7BEED396-24B4-2146-A36A-9AE97744719F}"/>
              </a:ext>
            </a:extLst>
          </p:cNvPr>
          <p:cNvPicPr/>
          <p:nvPr/>
        </p:nvPicPr>
        <p:blipFill>
          <a:blip r:embed="rId6"/>
          <a:stretch>
            <a:fillRect/>
          </a:stretch>
        </p:blipFill>
        <p:spPr>
          <a:xfrm>
            <a:off x="7239000" y="4297679"/>
            <a:ext cx="2256669" cy="2529863"/>
          </a:xfrm>
          <a:prstGeom prst="rect">
            <a:avLst/>
          </a:prstGeom>
        </p:spPr>
      </p:pic>
      <p:pic>
        <p:nvPicPr>
          <p:cNvPr id="17" name="Picture 16" descr="A screenshot of text&#10;&#10;Description automatically generated">
            <a:extLst>
              <a:ext uri="{FF2B5EF4-FFF2-40B4-BE49-F238E27FC236}">
                <a16:creationId xmlns:a16="http://schemas.microsoft.com/office/drawing/2014/main" id="{6B21EFF7-DA21-2546-87AD-C1A87AADE8A1}"/>
              </a:ext>
            </a:extLst>
          </p:cNvPr>
          <p:cNvPicPr/>
          <p:nvPr/>
        </p:nvPicPr>
        <p:blipFill>
          <a:blip r:embed="rId7"/>
          <a:stretch>
            <a:fillRect/>
          </a:stretch>
        </p:blipFill>
        <p:spPr>
          <a:xfrm>
            <a:off x="9166801" y="4297678"/>
            <a:ext cx="2441293" cy="2447196"/>
          </a:xfrm>
          <a:prstGeom prst="rect">
            <a:avLst/>
          </a:prstGeom>
        </p:spPr>
      </p:pic>
    </p:spTree>
    <p:extLst>
      <p:ext uri="{BB962C8B-B14F-4D97-AF65-F5344CB8AC3E}">
        <p14:creationId xmlns:p14="http://schemas.microsoft.com/office/powerpoint/2010/main" val="1152121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4B8E-71F5-454E-939B-F1657F65D86E}"/>
              </a:ext>
            </a:extLst>
          </p:cNvPr>
          <p:cNvSpPr>
            <a:spLocks noGrp="1"/>
          </p:cNvSpPr>
          <p:nvPr>
            <p:ph type="title"/>
          </p:nvPr>
        </p:nvSpPr>
        <p:spPr/>
        <p:txBody>
          <a:bodyPr/>
          <a:lstStyle/>
          <a:p>
            <a:pPr algn="ctr"/>
            <a:r>
              <a:rPr lang="en-US" dirty="0"/>
              <a:t>Cluster analysis</a:t>
            </a:r>
          </a:p>
        </p:txBody>
      </p:sp>
      <p:pic>
        <p:nvPicPr>
          <p:cNvPr id="4" name="Content Placeholder 3">
            <a:extLst>
              <a:ext uri="{FF2B5EF4-FFF2-40B4-BE49-F238E27FC236}">
                <a16:creationId xmlns:a16="http://schemas.microsoft.com/office/drawing/2014/main" id="{0E6096AE-BA95-5B45-8985-E891C91FED6E}"/>
              </a:ext>
            </a:extLst>
          </p:cNvPr>
          <p:cNvPicPr>
            <a:picLocks noGrp="1"/>
          </p:cNvPicPr>
          <p:nvPr>
            <p:ph idx="1"/>
          </p:nvPr>
        </p:nvPicPr>
        <p:blipFill>
          <a:blip r:embed="rId2"/>
          <a:stretch>
            <a:fillRect/>
          </a:stretch>
        </p:blipFill>
        <p:spPr>
          <a:xfrm>
            <a:off x="2265878" y="2181225"/>
            <a:ext cx="7660244" cy="3678238"/>
          </a:xfrm>
          <a:prstGeom prst="rect">
            <a:avLst/>
          </a:prstGeom>
        </p:spPr>
      </p:pic>
      <p:sp>
        <p:nvSpPr>
          <p:cNvPr id="5" name="Rectangle 4">
            <a:extLst>
              <a:ext uri="{FF2B5EF4-FFF2-40B4-BE49-F238E27FC236}">
                <a16:creationId xmlns:a16="http://schemas.microsoft.com/office/drawing/2014/main" id="{21AB09A5-B9A1-124D-8AD9-CAEA9383A43E}"/>
              </a:ext>
            </a:extLst>
          </p:cNvPr>
          <p:cNvSpPr/>
          <p:nvPr/>
        </p:nvSpPr>
        <p:spPr>
          <a:xfrm>
            <a:off x="1722120" y="6001566"/>
            <a:ext cx="8077200" cy="369332"/>
          </a:xfrm>
          <a:prstGeom prst="rect">
            <a:avLst/>
          </a:prstGeom>
        </p:spPr>
        <p:txBody>
          <a:bodyPr wrap="square">
            <a:spAutoFit/>
          </a:bodyPr>
          <a:lstStyle/>
          <a:p>
            <a:pPr marL="457200" marR="0">
              <a:spcBef>
                <a:spcPts val="0"/>
              </a:spcBef>
              <a:spcAft>
                <a:spcPts val="0"/>
              </a:spcAft>
            </a:pPr>
            <a:r>
              <a:rPr lang="en-US" dirty="0">
                <a:latin typeface="Verdana" panose="020B0604030504040204" pitchFamily="34" charset="0"/>
                <a:ea typeface="Times New Roman" panose="02020603050405020304" pitchFamily="18" charset="0"/>
              </a:rPr>
              <a:t>The number of NYC and Toronto neighborhoods in each cluster </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55879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01C4-2BE6-9444-8FCB-E902E4CFE2FE}"/>
              </a:ext>
            </a:extLst>
          </p:cNvPr>
          <p:cNvSpPr>
            <a:spLocks noGrp="1"/>
          </p:cNvSpPr>
          <p:nvPr>
            <p:ph type="title"/>
          </p:nvPr>
        </p:nvSpPr>
        <p:spPr/>
        <p:txBody>
          <a:bodyPr/>
          <a:lstStyle/>
          <a:p>
            <a:r>
              <a:rPr lang="en-US" dirty="0"/>
              <a:t>Problem Statement &amp; Target Audience</a:t>
            </a:r>
          </a:p>
        </p:txBody>
      </p:sp>
      <p:sp>
        <p:nvSpPr>
          <p:cNvPr id="3" name="Content Placeholder 2">
            <a:extLst>
              <a:ext uri="{FF2B5EF4-FFF2-40B4-BE49-F238E27FC236}">
                <a16:creationId xmlns:a16="http://schemas.microsoft.com/office/drawing/2014/main" id="{F376DC00-DDFE-274D-BC33-7C919BF4A5E4}"/>
              </a:ext>
            </a:extLst>
          </p:cNvPr>
          <p:cNvSpPr>
            <a:spLocks noGrp="1"/>
          </p:cNvSpPr>
          <p:nvPr>
            <p:ph idx="1"/>
          </p:nvPr>
        </p:nvSpPr>
        <p:spPr/>
        <p:txBody>
          <a:bodyPr>
            <a:normAutofit fontScale="92500" lnSpcReduction="20000"/>
          </a:bodyPr>
          <a:lstStyle/>
          <a:p>
            <a:r>
              <a:rPr lang="en-US" dirty="0"/>
              <a:t>A young business entrepreneur from India is looking to migrate to Toronto or New York and setup a business in Toronto or New York. He needs to decide between the two options New York or Toronto. In this scenario, he wants to understand which categories of business are popular in Toronto and New York, which categories of business are rare and niche. He also wants to understand the neighboring business venues.</a:t>
            </a:r>
          </a:p>
          <a:p>
            <a:r>
              <a:rPr lang="en-US" b="1" dirty="0"/>
              <a:t>The audience have the following profile.</a:t>
            </a:r>
          </a:p>
          <a:p>
            <a:pPr lvl="0"/>
            <a:r>
              <a:rPr lang="en-US" dirty="0"/>
              <a:t>He is a Indian citizen with dreams to migrate to New York or Toronto because they are the business centers in their respective countries.</a:t>
            </a:r>
          </a:p>
          <a:p>
            <a:pPr lvl="0"/>
            <a:r>
              <a:rPr lang="en-US" dirty="0"/>
              <a:t>He does not know much about the New York and Toronto and their neighborhoods, hence he wants to understand feasibility of setting up business in the neighborhoods.</a:t>
            </a:r>
          </a:p>
          <a:p>
            <a:pPr lvl="0"/>
            <a:r>
              <a:rPr lang="en-US" dirty="0"/>
              <a:t>He is exploring what kind of business has less competition and which neighborhoods.</a:t>
            </a:r>
          </a:p>
          <a:p>
            <a:pPr lvl="0"/>
            <a:r>
              <a:rPr lang="en-US" dirty="0"/>
              <a:t>He has a family with skills to run the business. </a:t>
            </a:r>
          </a:p>
          <a:p>
            <a:pPr lvl="0"/>
            <a:r>
              <a:rPr lang="en-US" dirty="0"/>
              <a:t>He likes to live in a neighborhood with ample open spaces.</a:t>
            </a:r>
          </a:p>
          <a:p>
            <a:endParaRPr lang="en-US" dirty="0"/>
          </a:p>
          <a:p>
            <a:endParaRPr lang="en-US" dirty="0"/>
          </a:p>
        </p:txBody>
      </p:sp>
    </p:spTree>
    <p:extLst>
      <p:ext uri="{BB962C8B-B14F-4D97-AF65-F5344CB8AC3E}">
        <p14:creationId xmlns:p14="http://schemas.microsoft.com/office/powerpoint/2010/main" val="10135335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5431C9-2C60-9F40-A0C2-DC75AB459217}"/>
              </a:ext>
            </a:extLst>
          </p:cNvPr>
          <p:cNvSpPr>
            <a:spLocks noGrp="1"/>
          </p:cNvSpPr>
          <p:nvPr>
            <p:ph type="title"/>
          </p:nvPr>
        </p:nvSpPr>
        <p:spPr>
          <a:xfrm>
            <a:off x="959157" y="1113764"/>
            <a:ext cx="3269749" cy="4624327"/>
          </a:xfrm>
        </p:spPr>
        <p:txBody>
          <a:bodyPr anchor="ctr">
            <a:normAutofit/>
          </a:bodyPr>
          <a:lstStyle/>
          <a:p>
            <a:r>
              <a:rPr lang="en-US" sz="3200">
                <a:solidFill>
                  <a:srgbClr val="FFFFFF"/>
                </a:solidFill>
              </a:rPr>
              <a:t>Conclusion</a:t>
            </a:r>
          </a:p>
        </p:txBody>
      </p:sp>
      <p:sp>
        <p:nvSpPr>
          <p:cNvPr id="3" name="Content Placeholder 2">
            <a:extLst>
              <a:ext uri="{FF2B5EF4-FFF2-40B4-BE49-F238E27FC236}">
                <a16:creationId xmlns:a16="http://schemas.microsoft.com/office/drawing/2014/main" id="{32009E9F-5AA7-2444-A497-EE4FCC2933F1}"/>
              </a:ext>
            </a:extLst>
          </p:cNvPr>
          <p:cNvSpPr>
            <a:spLocks noGrp="1"/>
          </p:cNvSpPr>
          <p:nvPr>
            <p:ph idx="1"/>
          </p:nvPr>
        </p:nvSpPr>
        <p:spPr>
          <a:xfrm>
            <a:off x="5155905" y="1113764"/>
            <a:ext cx="6108179" cy="4624327"/>
          </a:xfrm>
        </p:spPr>
        <p:txBody>
          <a:bodyPr anchor="ctr">
            <a:normAutofit/>
          </a:bodyPr>
          <a:lstStyle/>
          <a:p>
            <a:r>
              <a:rPr lang="en-US" dirty="0">
                <a:latin typeface="Verdana" panose="020B0604030504040204" pitchFamily="34" charset="0"/>
                <a:ea typeface="Verdana" panose="020B0604030504040204" pitchFamily="34" charset="0"/>
                <a:cs typeface="Verdana" panose="020B0604030504040204" pitchFamily="34" charset="0"/>
              </a:rPr>
              <a:t>The results showed that there are venue categories that are common in some of the clusters than the others</a:t>
            </a:r>
          </a:p>
          <a:p>
            <a:r>
              <a:rPr lang="en-US" dirty="0">
                <a:latin typeface="Verdana" panose="020B0604030504040204" pitchFamily="34" charset="0"/>
                <a:ea typeface="Verdana" panose="020B0604030504040204" pitchFamily="34" charset="0"/>
                <a:cs typeface="Verdana" panose="020B0604030504040204" pitchFamily="34" charset="0"/>
              </a:rPr>
              <a:t>The most common venue categories differ from one cluster to the other. </a:t>
            </a:r>
          </a:p>
          <a:p>
            <a:r>
              <a:rPr lang="en-US" dirty="0">
                <a:latin typeface="Verdana" panose="020B0604030504040204" pitchFamily="34" charset="0"/>
                <a:ea typeface="Verdana" panose="020B0604030504040204" pitchFamily="34" charset="0"/>
                <a:cs typeface="Verdana" panose="020B0604030504040204" pitchFamily="34" charset="0"/>
              </a:rPr>
              <a:t>There are rare venue categories in each city</a:t>
            </a:r>
          </a:p>
          <a:p>
            <a:r>
              <a:rPr lang="en-US" dirty="0">
                <a:latin typeface="Verdana" panose="020B0604030504040204" pitchFamily="34" charset="0"/>
                <a:ea typeface="Verdana" panose="020B0604030504040204" pitchFamily="34" charset="0"/>
                <a:cs typeface="Verdana" panose="020B0604030504040204" pitchFamily="34" charset="0"/>
              </a:rPr>
              <a:t>Some venues are more popular than other venues in the same cluster.</a:t>
            </a:r>
          </a:p>
          <a:p>
            <a:r>
              <a:rPr lang="en-US" dirty="0">
                <a:latin typeface="Verdana" panose="020B0604030504040204" pitchFamily="34" charset="0"/>
                <a:ea typeface="Verdana" panose="020B0604030504040204" pitchFamily="34" charset="0"/>
                <a:cs typeface="Verdana" panose="020B0604030504040204" pitchFamily="34" charset="0"/>
              </a:rPr>
              <a:t>K-Means clustering algorithm can be effectively applied to find similarity or dissimilarity of neighborhoods. </a:t>
            </a:r>
          </a:p>
          <a:p>
            <a:endParaRPr lang="en-US" dirty="0"/>
          </a:p>
        </p:txBody>
      </p:sp>
    </p:spTree>
    <p:extLst>
      <p:ext uri="{BB962C8B-B14F-4D97-AF65-F5344CB8AC3E}">
        <p14:creationId xmlns:p14="http://schemas.microsoft.com/office/powerpoint/2010/main" val="3482584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8C565D-A991-4381-AC37-76A58A4A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49960" y="1507414"/>
            <a:ext cx="7295507" cy="3703320"/>
          </a:xfrm>
        </p:spPr>
        <p:txBody>
          <a:bodyPr anchor="ctr">
            <a:normAutofit/>
          </a:bodyPr>
          <a:lstStyle/>
          <a:p>
            <a:r>
              <a:rPr lang="en-US" sz="4800" dirty="0"/>
              <a:t>Data acquisition and preparation</a:t>
            </a:r>
          </a:p>
        </p:txBody>
      </p:sp>
      <p:sp>
        <p:nvSpPr>
          <p:cNvPr id="3" name="Content Placeholder 2"/>
          <p:cNvSpPr>
            <a:spLocks noGrp="1"/>
          </p:cNvSpPr>
          <p:nvPr>
            <p:ph type="subTitle" idx="1"/>
          </p:nvPr>
        </p:nvSpPr>
        <p:spPr>
          <a:xfrm>
            <a:off x="444342" y="1507414"/>
            <a:ext cx="3330781" cy="3703320"/>
          </a:xfrm>
          <a:ln w="57150">
            <a:noFill/>
          </a:ln>
        </p:spPr>
        <p:txBody>
          <a:bodyPr anchor="ctr">
            <a:normAutofit/>
          </a:bodyPr>
          <a:lstStyle/>
          <a:p>
            <a:pPr marL="285750" indent="-285750" algn="r">
              <a:buFont typeface="Arial" panose="020B0604020202020204" pitchFamily="34" charset="0"/>
              <a:buChar char="•"/>
            </a:pPr>
            <a:r>
              <a:rPr lang="en-US" sz="2000"/>
              <a:t>Neighborhood Data</a:t>
            </a:r>
          </a:p>
          <a:p>
            <a:pPr marL="285750" indent="-285750" algn="r">
              <a:buFont typeface="Arial" panose="020B0604020202020204" pitchFamily="34" charset="0"/>
              <a:buChar char="•"/>
            </a:pPr>
            <a:r>
              <a:rPr lang="en-US" sz="2000"/>
              <a:t>Venue Data</a:t>
            </a:r>
          </a:p>
        </p:txBody>
      </p:sp>
      <p:sp>
        <p:nvSpPr>
          <p:cNvPr id="10" name="Rectangle 9">
            <a:extLst>
              <a:ext uri="{FF2B5EF4-FFF2-40B4-BE49-F238E27FC236}">
                <a16:creationId xmlns:a16="http://schemas.microsoft.com/office/drawing/2014/main" id="{B7180431-F4DE-415D-BCBB-9316423C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3642"/>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EEABD997-5EF9-4E9B-AFBB-F6DFAAF3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2209064" y="3329711"/>
            <a:ext cx="3703320" cy="5872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E9AB5EE6-A047-4B18-B998-D46DF3C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5878019"/>
            <a:ext cx="11298933" cy="51270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320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Meaning</a:t>
            </a:r>
          </a:p>
        </p:txBody>
      </p:sp>
      <p:sp>
        <p:nvSpPr>
          <p:cNvPr id="3" name="Content Placeholder 2"/>
          <p:cNvSpPr>
            <a:spLocks noGrp="1"/>
          </p:cNvSpPr>
          <p:nvPr>
            <p:ph idx="1"/>
          </p:nvPr>
        </p:nvSpPr>
        <p:spPr>
          <a:xfrm>
            <a:off x="540328" y="3367299"/>
            <a:ext cx="5618775" cy="3477624"/>
          </a:xfrm>
        </p:spPr>
        <p:txBody>
          <a:bodyPr anchor="ctr">
            <a:normAutofit/>
          </a:bodyPr>
          <a:lstStyle/>
          <a:p>
            <a:r>
              <a:rPr lang="en-US" dirty="0"/>
              <a:t>Scrape the data from the Wiki page</a:t>
            </a:r>
          </a:p>
          <a:p>
            <a:r>
              <a:rPr lang="en-US" dirty="0"/>
              <a:t>combine the neighborhoods which have same postcode</a:t>
            </a:r>
          </a:p>
          <a:p>
            <a:r>
              <a:rPr lang="en-US" dirty="0"/>
              <a:t>replace the name of the neighborhoods which are “Not Assigned” with the name of the Borough</a:t>
            </a:r>
          </a:p>
          <a:p>
            <a:r>
              <a:rPr lang="en-US" dirty="0"/>
              <a:t>merge the neighborhoods which have same Borough</a:t>
            </a:r>
          </a:p>
          <a:p>
            <a:r>
              <a:rPr lang="en-US" dirty="0"/>
              <a:t>filter the data having Borough “Toronto”.</a:t>
            </a:r>
          </a:p>
          <a:p>
            <a:r>
              <a:rPr lang="en-US" dirty="0"/>
              <a:t>Read Geospatial data and merge with Toronto data to get Longitudes and Latitudes.</a:t>
            </a:r>
          </a:p>
          <a:p>
            <a:endParaRPr dirty="0"/>
          </a:p>
        </p:txBody>
      </p:sp>
      <p:sp>
        <p:nvSpPr>
          <p:cNvPr id="4" name="TextBox 3">
            <a:extLst>
              <a:ext uri="{FF2B5EF4-FFF2-40B4-BE49-F238E27FC236}">
                <a16:creationId xmlns:a16="http://schemas.microsoft.com/office/drawing/2014/main" id="{AE56DE90-80BE-454C-8E27-611DD862FC4E}"/>
              </a:ext>
            </a:extLst>
          </p:cNvPr>
          <p:cNvSpPr txBox="1"/>
          <p:nvPr/>
        </p:nvSpPr>
        <p:spPr>
          <a:xfrm>
            <a:off x="477225" y="762000"/>
            <a:ext cx="11243719" cy="584775"/>
          </a:xfrm>
          <a:prstGeom prst="rect">
            <a:avLst/>
          </a:prstGeom>
          <a:noFill/>
        </p:spPr>
        <p:txBody>
          <a:bodyPr wrap="square" rtlCol="0">
            <a:spAutoFit/>
          </a:bodyPr>
          <a:lstStyle/>
          <a:p>
            <a:pPr algn="ctr"/>
            <a:r>
              <a:rPr lang="en-US" sz="3200" dirty="0">
                <a:solidFill>
                  <a:schemeClr val="bg1"/>
                </a:solidFill>
              </a:rPr>
              <a:t>Data Acquisition</a:t>
            </a:r>
          </a:p>
        </p:txBody>
      </p:sp>
      <p:sp>
        <p:nvSpPr>
          <p:cNvPr id="5" name="TextBox 4">
            <a:extLst>
              <a:ext uri="{FF2B5EF4-FFF2-40B4-BE49-F238E27FC236}">
                <a16:creationId xmlns:a16="http://schemas.microsoft.com/office/drawing/2014/main" id="{D7A44AF2-80CC-D84A-BD2A-940BDE9DD8B6}"/>
              </a:ext>
            </a:extLst>
          </p:cNvPr>
          <p:cNvSpPr txBox="1"/>
          <p:nvPr/>
        </p:nvSpPr>
        <p:spPr>
          <a:xfrm>
            <a:off x="471057" y="1245006"/>
            <a:ext cx="11243718" cy="523220"/>
          </a:xfrm>
          <a:prstGeom prst="rect">
            <a:avLst/>
          </a:prstGeom>
          <a:noFill/>
        </p:spPr>
        <p:txBody>
          <a:bodyPr wrap="square" rtlCol="0">
            <a:spAutoFit/>
          </a:bodyPr>
          <a:lstStyle/>
          <a:p>
            <a:pPr algn="ctr"/>
            <a:r>
              <a:rPr lang="en-US" sz="2800" dirty="0">
                <a:solidFill>
                  <a:schemeClr val="bg1"/>
                </a:solidFill>
              </a:rPr>
              <a:t>Neighborhood Data (Toronto)</a:t>
            </a:r>
          </a:p>
        </p:txBody>
      </p:sp>
      <p:sp>
        <p:nvSpPr>
          <p:cNvPr id="6" name="TextBox 5">
            <a:extLst>
              <a:ext uri="{FF2B5EF4-FFF2-40B4-BE49-F238E27FC236}">
                <a16:creationId xmlns:a16="http://schemas.microsoft.com/office/drawing/2014/main" id="{C1092A88-2157-BD41-8C00-1D2D862FF796}"/>
              </a:ext>
            </a:extLst>
          </p:cNvPr>
          <p:cNvSpPr txBox="1"/>
          <p:nvPr/>
        </p:nvSpPr>
        <p:spPr>
          <a:xfrm>
            <a:off x="540328" y="2895049"/>
            <a:ext cx="8215746" cy="369332"/>
          </a:xfrm>
          <a:prstGeom prst="rect">
            <a:avLst/>
          </a:prstGeom>
          <a:noFill/>
        </p:spPr>
        <p:txBody>
          <a:bodyPr wrap="square" rtlCol="0">
            <a:spAutoFit/>
          </a:bodyPr>
          <a:lstStyle/>
          <a:p>
            <a:r>
              <a:rPr lang="en-US" dirty="0"/>
              <a:t>The following steps were performed on the Toronto Data for Data preparation</a:t>
            </a:r>
          </a:p>
        </p:txBody>
      </p:sp>
      <p:sp>
        <p:nvSpPr>
          <p:cNvPr id="7" name="Rectangle 6">
            <a:extLst>
              <a:ext uri="{FF2B5EF4-FFF2-40B4-BE49-F238E27FC236}">
                <a16:creationId xmlns:a16="http://schemas.microsoft.com/office/drawing/2014/main" id="{F148C49E-A3C8-1F4C-BA15-D879E9DE79BA}"/>
              </a:ext>
            </a:extLst>
          </p:cNvPr>
          <p:cNvSpPr/>
          <p:nvPr/>
        </p:nvSpPr>
        <p:spPr>
          <a:xfrm>
            <a:off x="540328" y="2115539"/>
            <a:ext cx="9005454" cy="369332"/>
          </a:xfrm>
          <a:prstGeom prst="rect">
            <a:avLst/>
          </a:prstGeom>
        </p:spPr>
        <p:txBody>
          <a:bodyPr wrap="square">
            <a:spAutoFit/>
          </a:bodyPr>
          <a:lstStyle/>
          <a:p>
            <a:r>
              <a:rPr lang="en-US" dirty="0">
                <a:solidFill>
                  <a:schemeClr val="accent2"/>
                </a:solidFill>
              </a:rPr>
              <a:t>Source for Canada Data : Wikipedia page titled “List of postal codes of Canada: M”. </a:t>
            </a:r>
          </a:p>
        </p:txBody>
      </p:sp>
      <p:sp>
        <p:nvSpPr>
          <p:cNvPr id="12" name="Rectangle 11">
            <a:extLst>
              <a:ext uri="{FF2B5EF4-FFF2-40B4-BE49-F238E27FC236}">
                <a16:creationId xmlns:a16="http://schemas.microsoft.com/office/drawing/2014/main" id="{26715B1C-E2FC-9A47-870A-243DD50B7294}"/>
              </a:ext>
            </a:extLst>
          </p:cNvPr>
          <p:cNvSpPr/>
          <p:nvPr/>
        </p:nvSpPr>
        <p:spPr>
          <a:xfrm>
            <a:off x="540328" y="2534501"/>
            <a:ext cx="9005454" cy="369332"/>
          </a:xfrm>
          <a:prstGeom prst="rect">
            <a:avLst/>
          </a:prstGeom>
        </p:spPr>
        <p:txBody>
          <a:bodyPr wrap="square">
            <a:spAutoFit/>
          </a:bodyPr>
          <a:lstStyle/>
          <a:p>
            <a:r>
              <a:rPr lang="en-US" dirty="0">
                <a:solidFill>
                  <a:schemeClr val="accent2"/>
                </a:solidFill>
              </a:rPr>
              <a:t>Source for Geospacial Data : https://</a:t>
            </a:r>
            <a:r>
              <a:rPr lang="en-US" dirty="0" err="1">
                <a:solidFill>
                  <a:schemeClr val="accent2"/>
                </a:solidFill>
              </a:rPr>
              <a:t>cocl.us</a:t>
            </a:r>
            <a:r>
              <a:rPr lang="en-US" dirty="0">
                <a:solidFill>
                  <a:schemeClr val="accent2"/>
                </a:solidFill>
              </a:rPr>
              <a:t>/geospatial_data</a:t>
            </a:r>
          </a:p>
        </p:txBody>
      </p:sp>
      <p:pic>
        <p:nvPicPr>
          <p:cNvPr id="13" name="Picture 12">
            <a:extLst>
              <a:ext uri="{FF2B5EF4-FFF2-40B4-BE49-F238E27FC236}">
                <a16:creationId xmlns:a16="http://schemas.microsoft.com/office/drawing/2014/main" id="{D965FC90-0B27-694C-AA27-F80F04ADFC35}"/>
              </a:ext>
            </a:extLst>
          </p:cNvPr>
          <p:cNvPicPr>
            <a:picLocks noChangeAspect="1"/>
          </p:cNvPicPr>
          <p:nvPr/>
        </p:nvPicPr>
        <p:blipFill>
          <a:blip r:embed="rId3"/>
          <a:stretch>
            <a:fillRect/>
          </a:stretch>
        </p:blipFill>
        <p:spPr>
          <a:xfrm>
            <a:off x="6159969" y="3425927"/>
            <a:ext cx="5854519" cy="1983509"/>
          </a:xfrm>
          <a:prstGeom prst="rect">
            <a:avLst/>
          </a:prstGeom>
        </p:spPr>
      </p:pic>
    </p:spTree>
    <p:extLst>
      <p:ext uri="{BB962C8B-B14F-4D97-AF65-F5344CB8AC3E}">
        <p14:creationId xmlns:p14="http://schemas.microsoft.com/office/powerpoint/2010/main" val="3332876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Meaning</a:t>
            </a:r>
          </a:p>
        </p:txBody>
      </p:sp>
      <p:sp>
        <p:nvSpPr>
          <p:cNvPr id="3" name="Content Placeholder 2"/>
          <p:cNvSpPr>
            <a:spLocks noGrp="1"/>
          </p:cNvSpPr>
          <p:nvPr>
            <p:ph idx="1"/>
          </p:nvPr>
        </p:nvSpPr>
        <p:spPr>
          <a:xfrm>
            <a:off x="540328" y="3511892"/>
            <a:ext cx="5618775" cy="1722476"/>
          </a:xfrm>
        </p:spPr>
        <p:txBody>
          <a:bodyPr anchor="ctr">
            <a:normAutofit/>
          </a:bodyPr>
          <a:lstStyle/>
          <a:p>
            <a:r>
              <a:rPr lang="en-US" dirty="0"/>
              <a:t>Neighborhoods that share the same name but are located in different boroughs will include the borough name in the name of these neighborhoods </a:t>
            </a:r>
          </a:p>
          <a:p>
            <a:endParaRPr dirty="0"/>
          </a:p>
        </p:txBody>
      </p:sp>
      <p:sp>
        <p:nvSpPr>
          <p:cNvPr id="4" name="TextBox 3">
            <a:extLst>
              <a:ext uri="{FF2B5EF4-FFF2-40B4-BE49-F238E27FC236}">
                <a16:creationId xmlns:a16="http://schemas.microsoft.com/office/drawing/2014/main" id="{AE56DE90-80BE-454C-8E27-611DD862FC4E}"/>
              </a:ext>
            </a:extLst>
          </p:cNvPr>
          <p:cNvSpPr txBox="1"/>
          <p:nvPr/>
        </p:nvSpPr>
        <p:spPr>
          <a:xfrm>
            <a:off x="477225" y="762000"/>
            <a:ext cx="11243719" cy="584775"/>
          </a:xfrm>
          <a:prstGeom prst="rect">
            <a:avLst/>
          </a:prstGeom>
          <a:noFill/>
        </p:spPr>
        <p:txBody>
          <a:bodyPr wrap="square" rtlCol="0">
            <a:spAutoFit/>
          </a:bodyPr>
          <a:lstStyle/>
          <a:p>
            <a:pPr algn="ctr"/>
            <a:r>
              <a:rPr lang="en-US" sz="3200" dirty="0">
                <a:solidFill>
                  <a:schemeClr val="bg1"/>
                </a:solidFill>
              </a:rPr>
              <a:t>Data Acquisition</a:t>
            </a:r>
          </a:p>
        </p:txBody>
      </p:sp>
      <p:sp>
        <p:nvSpPr>
          <p:cNvPr id="5" name="TextBox 4">
            <a:extLst>
              <a:ext uri="{FF2B5EF4-FFF2-40B4-BE49-F238E27FC236}">
                <a16:creationId xmlns:a16="http://schemas.microsoft.com/office/drawing/2014/main" id="{D7A44AF2-80CC-D84A-BD2A-940BDE9DD8B6}"/>
              </a:ext>
            </a:extLst>
          </p:cNvPr>
          <p:cNvSpPr txBox="1"/>
          <p:nvPr/>
        </p:nvSpPr>
        <p:spPr>
          <a:xfrm>
            <a:off x="471057" y="1245006"/>
            <a:ext cx="11243718" cy="523220"/>
          </a:xfrm>
          <a:prstGeom prst="rect">
            <a:avLst/>
          </a:prstGeom>
          <a:noFill/>
        </p:spPr>
        <p:txBody>
          <a:bodyPr wrap="square" rtlCol="0">
            <a:spAutoFit/>
          </a:bodyPr>
          <a:lstStyle/>
          <a:p>
            <a:pPr algn="ctr"/>
            <a:r>
              <a:rPr lang="en-US" sz="2800" dirty="0">
                <a:solidFill>
                  <a:schemeClr val="bg1"/>
                </a:solidFill>
              </a:rPr>
              <a:t>Neighborhood Data (New York)</a:t>
            </a:r>
          </a:p>
        </p:txBody>
      </p:sp>
      <p:sp>
        <p:nvSpPr>
          <p:cNvPr id="6" name="TextBox 5">
            <a:extLst>
              <a:ext uri="{FF2B5EF4-FFF2-40B4-BE49-F238E27FC236}">
                <a16:creationId xmlns:a16="http://schemas.microsoft.com/office/drawing/2014/main" id="{C1092A88-2157-BD41-8C00-1D2D862FF796}"/>
              </a:ext>
            </a:extLst>
          </p:cNvPr>
          <p:cNvSpPr txBox="1"/>
          <p:nvPr/>
        </p:nvSpPr>
        <p:spPr>
          <a:xfrm>
            <a:off x="540328" y="3182633"/>
            <a:ext cx="8215746" cy="369332"/>
          </a:xfrm>
          <a:prstGeom prst="rect">
            <a:avLst/>
          </a:prstGeom>
          <a:noFill/>
        </p:spPr>
        <p:txBody>
          <a:bodyPr wrap="square" rtlCol="0">
            <a:spAutoFit/>
          </a:bodyPr>
          <a:lstStyle/>
          <a:p>
            <a:r>
              <a:rPr lang="en-US" dirty="0"/>
              <a:t>The following steps were performed on the Toronto Data for Data preparation</a:t>
            </a:r>
          </a:p>
        </p:txBody>
      </p:sp>
      <p:sp>
        <p:nvSpPr>
          <p:cNvPr id="7" name="Rectangle 6">
            <a:extLst>
              <a:ext uri="{FF2B5EF4-FFF2-40B4-BE49-F238E27FC236}">
                <a16:creationId xmlns:a16="http://schemas.microsoft.com/office/drawing/2014/main" id="{F148C49E-A3C8-1F4C-BA15-D879E9DE79BA}"/>
              </a:ext>
            </a:extLst>
          </p:cNvPr>
          <p:cNvSpPr/>
          <p:nvPr/>
        </p:nvSpPr>
        <p:spPr>
          <a:xfrm>
            <a:off x="540328" y="2115539"/>
            <a:ext cx="9005454" cy="369332"/>
          </a:xfrm>
          <a:prstGeom prst="rect">
            <a:avLst/>
          </a:prstGeom>
        </p:spPr>
        <p:txBody>
          <a:bodyPr wrap="square">
            <a:spAutoFit/>
          </a:bodyPr>
          <a:lstStyle/>
          <a:p>
            <a:r>
              <a:rPr lang="en-US" dirty="0">
                <a:solidFill>
                  <a:schemeClr val="accent2"/>
                </a:solidFill>
              </a:rPr>
              <a:t>Source for New York Data : </a:t>
            </a:r>
            <a:r>
              <a:rPr lang="en-US" u="sng" dirty="0">
                <a:hlinkClick r:id="rId2"/>
              </a:rPr>
              <a:t>https://cocl.us/new_york_dataset</a:t>
            </a:r>
            <a:r>
              <a:rPr lang="en-US" dirty="0"/>
              <a:t>. </a:t>
            </a:r>
            <a:endParaRPr lang="en-US" dirty="0">
              <a:solidFill>
                <a:schemeClr val="accent2"/>
              </a:solidFill>
            </a:endParaRPr>
          </a:p>
        </p:txBody>
      </p:sp>
      <p:sp>
        <p:nvSpPr>
          <p:cNvPr id="12" name="Rectangle 11">
            <a:extLst>
              <a:ext uri="{FF2B5EF4-FFF2-40B4-BE49-F238E27FC236}">
                <a16:creationId xmlns:a16="http://schemas.microsoft.com/office/drawing/2014/main" id="{26715B1C-E2FC-9A47-870A-243DD50B7294}"/>
              </a:ext>
            </a:extLst>
          </p:cNvPr>
          <p:cNvSpPr/>
          <p:nvPr/>
        </p:nvSpPr>
        <p:spPr>
          <a:xfrm>
            <a:off x="540328" y="2534501"/>
            <a:ext cx="11111344" cy="646331"/>
          </a:xfrm>
          <a:prstGeom prst="rect">
            <a:avLst/>
          </a:prstGeom>
        </p:spPr>
        <p:txBody>
          <a:bodyPr wrap="square">
            <a:spAutoFit/>
          </a:bodyPr>
          <a:lstStyle/>
          <a:p>
            <a:r>
              <a:rPr lang="en-US" dirty="0">
                <a:solidFill>
                  <a:schemeClr val="accent2"/>
                </a:solidFill>
              </a:rPr>
              <a:t>The dataset is a JSON file that specifies the name of each neighborhood, its coordinates—latitude and longitude, its borough combine the neighborhoods which have same postcode</a:t>
            </a:r>
          </a:p>
        </p:txBody>
      </p:sp>
      <p:pic>
        <p:nvPicPr>
          <p:cNvPr id="8" name="Picture 7">
            <a:extLst>
              <a:ext uri="{FF2B5EF4-FFF2-40B4-BE49-F238E27FC236}">
                <a16:creationId xmlns:a16="http://schemas.microsoft.com/office/drawing/2014/main" id="{F8B57233-1F83-8B4E-BABF-E51FD497295C}"/>
              </a:ext>
            </a:extLst>
          </p:cNvPr>
          <p:cNvPicPr>
            <a:picLocks noChangeAspect="1"/>
          </p:cNvPicPr>
          <p:nvPr/>
        </p:nvPicPr>
        <p:blipFill>
          <a:blip r:embed="rId3"/>
          <a:stretch>
            <a:fillRect/>
          </a:stretch>
        </p:blipFill>
        <p:spPr>
          <a:xfrm>
            <a:off x="6149116" y="3677169"/>
            <a:ext cx="5718457" cy="2847558"/>
          </a:xfrm>
          <a:prstGeom prst="rect">
            <a:avLst/>
          </a:prstGeom>
        </p:spPr>
      </p:pic>
    </p:spTree>
    <p:extLst>
      <p:ext uri="{BB962C8B-B14F-4D97-AF65-F5344CB8AC3E}">
        <p14:creationId xmlns:p14="http://schemas.microsoft.com/office/powerpoint/2010/main" val="1102417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56DE90-80BE-454C-8E27-611DD862FC4E}"/>
              </a:ext>
            </a:extLst>
          </p:cNvPr>
          <p:cNvSpPr txBox="1"/>
          <p:nvPr/>
        </p:nvSpPr>
        <p:spPr>
          <a:xfrm>
            <a:off x="477225" y="762000"/>
            <a:ext cx="11243719" cy="584775"/>
          </a:xfrm>
          <a:prstGeom prst="rect">
            <a:avLst/>
          </a:prstGeom>
          <a:noFill/>
        </p:spPr>
        <p:txBody>
          <a:bodyPr wrap="square" rtlCol="0">
            <a:spAutoFit/>
          </a:bodyPr>
          <a:lstStyle/>
          <a:p>
            <a:pPr algn="ctr"/>
            <a:r>
              <a:rPr lang="en-US" sz="3200" dirty="0">
                <a:solidFill>
                  <a:schemeClr val="bg1"/>
                </a:solidFill>
              </a:rPr>
              <a:t>Data Acquisition</a:t>
            </a:r>
          </a:p>
        </p:txBody>
      </p:sp>
      <p:sp>
        <p:nvSpPr>
          <p:cNvPr id="5" name="TextBox 4">
            <a:extLst>
              <a:ext uri="{FF2B5EF4-FFF2-40B4-BE49-F238E27FC236}">
                <a16:creationId xmlns:a16="http://schemas.microsoft.com/office/drawing/2014/main" id="{D7A44AF2-80CC-D84A-BD2A-940BDE9DD8B6}"/>
              </a:ext>
            </a:extLst>
          </p:cNvPr>
          <p:cNvSpPr txBox="1"/>
          <p:nvPr/>
        </p:nvSpPr>
        <p:spPr>
          <a:xfrm>
            <a:off x="471057" y="1245006"/>
            <a:ext cx="11243718" cy="523220"/>
          </a:xfrm>
          <a:prstGeom prst="rect">
            <a:avLst/>
          </a:prstGeom>
          <a:noFill/>
        </p:spPr>
        <p:txBody>
          <a:bodyPr wrap="square" rtlCol="0">
            <a:spAutoFit/>
          </a:bodyPr>
          <a:lstStyle/>
          <a:p>
            <a:pPr algn="ctr"/>
            <a:r>
              <a:rPr lang="en-US" sz="2800" dirty="0">
                <a:solidFill>
                  <a:schemeClr val="bg1"/>
                </a:solidFill>
              </a:rPr>
              <a:t>Venue Data (Toronto and New York)</a:t>
            </a:r>
          </a:p>
        </p:txBody>
      </p:sp>
      <p:sp>
        <p:nvSpPr>
          <p:cNvPr id="7" name="Rectangle 6">
            <a:extLst>
              <a:ext uri="{FF2B5EF4-FFF2-40B4-BE49-F238E27FC236}">
                <a16:creationId xmlns:a16="http://schemas.microsoft.com/office/drawing/2014/main" id="{F148C49E-A3C8-1F4C-BA15-D879E9DE79BA}"/>
              </a:ext>
            </a:extLst>
          </p:cNvPr>
          <p:cNvSpPr/>
          <p:nvPr/>
        </p:nvSpPr>
        <p:spPr>
          <a:xfrm>
            <a:off x="540328" y="2115539"/>
            <a:ext cx="9005454" cy="369332"/>
          </a:xfrm>
          <a:prstGeom prst="rect">
            <a:avLst/>
          </a:prstGeom>
        </p:spPr>
        <p:txBody>
          <a:bodyPr wrap="square">
            <a:spAutoFit/>
          </a:bodyPr>
          <a:lstStyle/>
          <a:p>
            <a:r>
              <a:rPr lang="en-US" dirty="0">
                <a:solidFill>
                  <a:schemeClr val="accent2"/>
                </a:solidFill>
              </a:rPr>
              <a:t>Source for New York Data : </a:t>
            </a:r>
            <a:r>
              <a:rPr lang="en-US" dirty="0"/>
              <a:t>Foursquare API</a:t>
            </a:r>
            <a:endParaRPr lang="en-US" dirty="0">
              <a:solidFill>
                <a:schemeClr val="accent2"/>
              </a:solidFill>
            </a:endParaRPr>
          </a:p>
        </p:txBody>
      </p:sp>
      <p:sp>
        <p:nvSpPr>
          <p:cNvPr id="12" name="Rectangle 11">
            <a:extLst>
              <a:ext uri="{FF2B5EF4-FFF2-40B4-BE49-F238E27FC236}">
                <a16:creationId xmlns:a16="http://schemas.microsoft.com/office/drawing/2014/main" id="{26715B1C-E2FC-9A47-870A-243DD50B7294}"/>
              </a:ext>
            </a:extLst>
          </p:cNvPr>
          <p:cNvSpPr/>
          <p:nvPr/>
        </p:nvSpPr>
        <p:spPr>
          <a:xfrm>
            <a:off x="542786" y="2498996"/>
            <a:ext cx="11111344" cy="1538883"/>
          </a:xfrm>
          <a:prstGeom prst="rect">
            <a:avLst/>
          </a:prstGeom>
        </p:spPr>
        <p:txBody>
          <a:bodyPr wrap="square">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To retrieve data from Foursquare using their API, a URL should be prepared and used to re- quest data related a specific location. Search criteria, Client Id, Client Secret, Version, Latitude, Longitude, Radius, Limit are passed.</a:t>
            </a:r>
          </a:p>
          <a:p>
            <a:endParaRPr lang="en-US" dirty="0"/>
          </a:p>
          <a:p>
            <a:r>
              <a:rPr lang="en-US" sz="1400" dirty="0">
                <a:latin typeface="Verdana" panose="020B0604030504040204" pitchFamily="34" charset="0"/>
                <a:ea typeface="Verdana" panose="020B0604030504040204" pitchFamily="34" charset="0"/>
                <a:cs typeface="Verdana" panose="020B0604030504040204" pitchFamily="34" charset="0"/>
              </a:rPr>
              <a:t>For example : https://</a:t>
            </a:r>
            <a:r>
              <a:rPr lang="en-US" sz="1400" dirty="0" err="1">
                <a:latin typeface="Verdana" panose="020B0604030504040204" pitchFamily="34" charset="0"/>
                <a:ea typeface="Verdana" panose="020B0604030504040204" pitchFamily="34" charset="0"/>
                <a:cs typeface="Verdana" panose="020B0604030504040204" pitchFamily="34" charset="0"/>
              </a:rPr>
              <a:t>api.foursquare.com</a:t>
            </a:r>
            <a:r>
              <a:rPr lang="en-US" sz="1400" dirty="0">
                <a:latin typeface="Verdana" panose="020B0604030504040204" pitchFamily="34" charset="0"/>
                <a:ea typeface="Verdana" panose="020B0604030504040204" pitchFamily="34" charset="0"/>
                <a:cs typeface="Verdana" panose="020B0604030504040204" pitchFamily="34" charset="0"/>
              </a:rPr>
              <a:t>/v2/venues/search?&amp;</a:t>
            </a:r>
            <a:r>
              <a:rPr lang="en-US" sz="1400" dirty="0" err="1">
                <a:latin typeface="Verdana" panose="020B0604030504040204" pitchFamily="34" charset="0"/>
                <a:ea typeface="Verdana" panose="020B0604030504040204" pitchFamily="34" charset="0"/>
                <a:cs typeface="Verdana" panose="020B0604030504040204" pitchFamily="34" charset="0"/>
              </a:rPr>
              <a:t>client_id</a:t>
            </a:r>
            <a:r>
              <a:rPr lang="en-US" sz="1400" dirty="0">
                <a:latin typeface="Verdana" panose="020B0604030504040204" pitchFamily="34" charset="0"/>
                <a:ea typeface="Verdana" panose="020B0604030504040204" pitchFamily="34" charset="0"/>
                <a:cs typeface="Verdana" panose="020B0604030504040204" pitchFamily="34" charset="0"/>
              </a:rPr>
              <a:t>=1234&amp;client_secret=1234&amp;v=20180605&amp;</a:t>
            </a:r>
          </a:p>
          <a:p>
            <a:r>
              <a:rPr lang="en-US" sz="1400" dirty="0">
                <a:latin typeface="Verdana" panose="020B0604030504040204" pitchFamily="34" charset="0"/>
                <a:ea typeface="Verdana" panose="020B0604030504040204" pitchFamily="34" charset="0"/>
                <a:cs typeface="Verdana" panose="020B0604030504040204" pitchFamily="34" charset="0"/>
              </a:rPr>
              <a:t>     </a:t>
            </a:r>
            <a:r>
              <a:rPr lang="en-US" sz="1400" dirty="0" err="1">
                <a:latin typeface="Verdana" panose="020B0604030504040204" pitchFamily="34" charset="0"/>
                <a:ea typeface="Verdana" panose="020B0604030504040204" pitchFamily="34" charset="0"/>
                <a:cs typeface="Verdana" panose="020B0604030504040204" pitchFamily="34" charset="0"/>
              </a:rPr>
              <a:t>ll</a:t>
            </a:r>
            <a:r>
              <a:rPr lang="en-US" sz="1400" dirty="0">
                <a:latin typeface="Verdana" panose="020B0604030504040204" pitchFamily="34" charset="0"/>
                <a:ea typeface="Verdana" panose="020B0604030504040204" pitchFamily="34" charset="0"/>
                <a:cs typeface="Verdana" panose="020B0604030504040204" pitchFamily="34" charset="0"/>
              </a:rPr>
              <a:t>=40.89470517661,-73.84720052054902&amp;radius=500&amp;limit=100</a:t>
            </a:r>
          </a:p>
        </p:txBody>
      </p:sp>
      <p:sp>
        <p:nvSpPr>
          <p:cNvPr id="15" name="Content Placeholder 2">
            <a:extLst>
              <a:ext uri="{FF2B5EF4-FFF2-40B4-BE49-F238E27FC236}">
                <a16:creationId xmlns:a16="http://schemas.microsoft.com/office/drawing/2014/main" id="{4E726ADC-E16C-874E-9B7E-DB327BE8E516}"/>
              </a:ext>
            </a:extLst>
          </p:cNvPr>
          <p:cNvSpPr>
            <a:spLocks noGrp="1"/>
          </p:cNvSpPr>
          <p:nvPr>
            <p:ph idx="1"/>
          </p:nvPr>
        </p:nvSpPr>
        <p:spPr>
          <a:xfrm>
            <a:off x="537244" y="4120234"/>
            <a:ext cx="5618775" cy="2571511"/>
          </a:xfrm>
        </p:spPr>
        <p:txBody>
          <a:bodyPr anchor="ctr">
            <a:normAutofit fontScale="25000" lnSpcReduction="20000"/>
          </a:bodyPr>
          <a:lstStyle/>
          <a:p>
            <a:r>
              <a:rPr lang="en-US" sz="5500" dirty="0">
                <a:latin typeface="Verdana" panose="020B0604030504040204" pitchFamily="34" charset="0"/>
                <a:ea typeface="Verdana" panose="020B0604030504040204" pitchFamily="34" charset="0"/>
                <a:cs typeface="Verdana" panose="020B0604030504040204" pitchFamily="34" charset="0"/>
              </a:rPr>
              <a:t>search indicates the API endpoint used, </a:t>
            </a:r>
          </a:p>
          <a:p>
            <a:r>
              <a:rPr lang="en-US" sz="5500" dirty="0" err="1">
                <a:latin typeface="Verdana" panose="020B0604030504040204" pitchFamily="34" charset="0"/>
                <a:ea typeface="Verdana" panose="020B0604030504040204" pitchFamily="34" charset="0"/>
                <a:cs typeface="Verdana" panose="020B0604030504040204" pitchFamily="34" charset="0"/>
              </a:rPr>
              <a:t>client_id</a:t>
            </a:r>
            <a:r>
              <a:rPr lang="en-US" sz="5500" dirty="0">
                <a:latin typeface="Verdana" panose="020B0604030504040204" pitchFamily="34" charset="0"/>
                <a:ea typeface="Verdana" panose="020B0604030504040204" pitchFamily="34" charset="0"/>
                <a:cs typeface="Verdana" panose="020B0604030504040204" pitchFamily="34" charset="0"/>
              </a:rPr>
              <a:t> and </a:t>
            </a:r>
            <a:r>
              <a:rPr lang="en-US" sz="5500" dirty="0" err="1">
                <a:latin typeface="Verdana" panose="020B0604030504040204" pitchFamily="34" charset="0"/>
                <a:ea typeface="Verdana" panose="020B0604030504040204" pitchFamily="34" charset="0"/>
                <a:cs typeface="Verdana" panose="020B0604030504040204" pitchFamily="34" charset="0"/>
              </a:rPr>
              <a:t>client_secret</a:t>
            </a:r>
            <a:r>
              <a:rPr lang="en-US" sz="5500" dirty="0">
                <a:latin typeface="Verdana" panose="020B0604030504040204" pitchFamily="34" charset="0"/>
                <a:ea typeface="Verdana" panose="020B0604030504040204" pitchFamily="34" charset="0"/>
                <a:cs typeface="Verdana" panose="020B0604030504040204" pitchFamily="34" charset="0"/>
              </a:rPr>
              <a:t> are credentials used to access the API service and are obtained when registering a Foursquare developer account, </a:t>
            </a:r>
          </a:p>
          <a:p>
            <a:r>
              <a:rPr lang="en-US" sz="5500" dirty="0">
                <a:latin typeface="Verdana" panose="020B0604030504040204" pitchFamily="34" charset="0"/>
                <a:ea typeface="Verdana" panose="020B0604030504040204" pitchFamily="34" charset="0"/>
                <a:cs typeface="Verdana" panose="020B0604030504040204" pitchFamily="34" charset="0"/>
              </a:rPr>
              <a:t>v indicates the API version to use, </a:t>
            </a:r>
          </a:p>
          <a:p>
            <a:r>
              <a:rPr lang="en-US" sz="5500" dirty="0" err="1">
                <a:latin typeface="Verdana" panose="020B0604030504040204" pitchFamily="34" charset="0"/>
                <a:ea typeface="Verdana" panose="020B0604030504040204" pitchFamily="34" charset="0"/>
                <a:cs typeface="Verdana" panose="020B0604030504040204" pitchFamily="34" charset="0"/>
              </a:rPr>
              <a:t>ll</a:t>
            </a:r>
            <a:r>
              <a:rPr lang="en-US" sz="5500" dirty="0">
                <a:latin typeface="Verdana" panose="020B0604030504040204" pitchFamily="34" charset="0"/>
                <a:ea typeface="Verdana" panose="020B0604030504040204" pitchFamily="34" charset="0"/>
                <a:cs typeface="Verdana" panose="020B0604030504040204" pitchFamily="34" charset="0"/>
              </a:rPr>
              <a:t> indicates the latitude and longitude of the desired location, </a:t>
            </a:r>
          </a:p>
          <a:p>
            <a:r>
              <a:rPr lang="en-US" sz="5500" dirty="0">
                <a:latin typeface="Verdana" panose="020B0604030504040204" pitchFamily="34" charset="0"/>
                <a:ea typeface="Verdana" panose="020B0604030504040204" pitchFamily="34" charset="0"/>
                <a:cs typeface="Verdana" panose="020B0604030504040204" pitchFamily="34" charset="0"/>
              </a:rPr>
              <a:t>radius is the maximum distance in meters between the specified location and the retrieved venues, and limit is used to limit the number of returned results if necessary. </a:t>
            </a:r>
          </a:p>
          <a:p>
            <a:endParaRPr dirty="0"/>
          </a:p>
        </p:txBody>
      </p:sp>
      <p:pic>
        <p:nvPicPr>
          <p:cNvPr id="17" name="Picture 16">
            <a:extLst>
              <a:ext uri="{FF2B5EF4-FFF2-40B4-BE49-F238E27FC236}">
                <a16:creationId xmlns:a16="http://schemas.microsoft.com/office/drawing/2014/main" id="{AD6B90EB-6368-AC4D-99F8-506607E765A5}"/>
              </a:ext>
            </a:extLst>
          </p:cNvPr>
          <p:cNvPicPr>
            <a:picLocks noChangeAspect="1"/>
          </p:cNvPicPr>
          <p:nvPr/>
        </p:nvPicPr>
        <p:blipFill>
          <a:blip r:embed="rId2"/>
          <a:stretch>
            <a:fillRect/>
          </a:stretch>
        </p:blipFill>
        <p:spPr>
          <a:xfrm>
            <a:off x="6092916" y="4188464"/>
            <a:ext cx="5618776" cy="1612900"/>
          </a:xfrm>
          <a:prstGeom prst="rect">
            <a:avLst/>
          </a:prstGeom>
        </p:spPr>
      </p:pic>
    </p:spTree>
    <p:extLst>
      <p:ext uri="{BB962C8B-B14F-4D97-AF65-F5344CB8AC3E}">
        <p14:creationId xmlns:p14="http://schemas.microsoft.com/office/powerpoint/2010/main" val="2125101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6D79B-0DFC-F149-942B-95F0DCC8BC9F}"/>
              </a:ext>
            </a:extLst>
          </p:cNvPr>
          <p:cNvSpPr>
            <a:spLocks noGrp="1"/>
          </p:cNvSpPr>
          <p:nvPr>
            <p:ph type="title"/>
          </p:nvPr>
        </p:nvSpPr>
        <p:spPr/>
        <p:txBody>
          <a:bodyPr/>
          <a:lstStyle/>
          <a:p>
            <a:r>
              <a:rPr lang="en-US" dirty="0"/>
              <a:t>Map of Toronto Neighborhoods </a:t>
            </a:r>
          </a:p>
        </p:txBody>
      </p:sp>
      <p:pic>
        <p:nvPicPr>
          <p:cNvPr id="4" name="Content Placeholder 3" descr="A close up of a map&#10;&#10;Description automatically generated">
            <a:extLst>
              <a:ext uri="{FF2B5EF4-FFF2-40B4-BE49-F238E27FC236}">
                <a16:creationId xmlns:a16="http://schemas.microsoft.com/office/drawing/2014/main" id="{232C203A-B049-6540-AA52-8DC3B0A4F550}"/>
              </a:ext>
            </a:extLst>
          </p:cNvPr>
          <p:cNvPicPr>
            <a:picLocks noGrp="1"/>
          </p:cNvPicPr>
          <p:nvPr>
            <p:ph idx="1"/>
          </p:nvPr>
        </p:nvPicPr>
        <p:blipFill>
          <a:blip r:embed="rId2"/>
          <a:stretch>
            <a:fillRect/>
          </a:stretch>
        </p:blipFill>
        <p:spPr>
          <a:xfrm>
            <a:off x="581192" y="2181224"/>
            <a:ext cx="11029616" cy="4143375"/>
          </a:xfrm>
          <a:prstGeom prst="rect">
            <a:avLst/>
          </a:prstGeom>
        </p:spPr>
      </p:pic>
    </p:spTree>
    <p:extLst>
      <p:ext uri="{BB962C8B-B14F-4D97-AF65-F5344CB8AC3E}">
        <p14:creationId xmlns:p14="http://schemas.microsoft.com/office/powerpoint/2010/main" val="395828441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1449</Words>
  <Application>Microsoft Macintosh PowerPoint</Application>
  <PresentationFormat>Widescreen</PresentationFormat>
  <Paragraphs>195</Paragraphs>
  <Slides>40</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Arial</vt:lpstr>
      <vt:lpstr>Calibri</vt:lpstr>
      <vt:lpstr>Calibri Light</vt:lpstr>
      <vt:lpstr>Gill Sans MT</vt:lpstr>
      <vt:lpstr>Segoe UI Light</vt:lpstr>
      <vt:lpstr>Segoe UI Semilight</vt:lpstr>
      <vt:lpstr>Symbol</vt:lpstr>
      <vt:lpstr>Times New Roman</vt:lpstr>
      <vt:lpstr>Verdana</vt:lpstr>
      <vt:lpstr>Wingdings 2</vt:lpstr>
      <vt:lpstr>Dividend</vt:lpstr>
      <vt:lpstr>Office Theme</vt:lpstr>
      <vt:lpstr>Segmentation &amp; Clustering of New York and Toronto</vt:lpstr>
      <vt:lpstr>Contents</vt:lpstr>
      <vt:lpstr>Introduction</vt:lpstr>
      <vt:lpstr>Problem Statement &amp; Target Audience</vt:lpstr>
      <vt:lpstr>Data acquisition and preparation</vt:lpstr>
      <vt:lpstr>Meaning</vt:lpstr>
      <vt:lpstr>Meaning</vt:lpstr>
      <vt:lpstr>PowerPoint Presentation</vt:lpstr>
      <vt:lpstr>Map of Toronto Neighborhoods </vt:lpstr>
      <vt:lpstr>Map of New York Neighborhoods </vt:lpstr>
      <vt:lpstr>Methodology</vt:lpstr>
      <vt:lpstr>PowerPoint Presentation</vt:lpstr>
      <vt:lpstr>PowerPoint Presentation</vt:lpstr>
      <vt:lpstr>PowerPoint Presentation</vt:lpstr>
      <vt:lpstr>PowerPoint Presentation</vt:lpstr>
      <vt:lpstr>Rare Categories in New York</vt:lpstr>
      <vt:lpstr>Rare Categories in Toronto</vt:lpstr>
      <vt:lpstr>Results</vt:lpstr>
      <vt:lpstr>Infrastructure</vt:lpstr>
      <vt:lpstr>7 most common venues in Toronto neighborhood</vt:lpstr>
      <vt:lpstr>7 most common venues in New York neighborhood</vt:lpstr>
      <vt:lpstr>clustering of the Toronto neighborhoods</vt:lpstr>
      <vt:lpstr>Toronto Clusters</vt:lpstr>
      <vt:lpstr>Toronto Clusters</vt:lpstr>
      <vt:lpstr>clustering of the New york neighborhoods</vt:lpstr>
      <vt:lpstr>New York Boroughs</vt:lpstr>
      <vt:lpstr> clusters for New York</vt:lpstr>
      <vt:lpstr> clusters for New York</vt:lpstr>
      <vt:lpstr> clusters for New York</vt:lpstr>
      <vt:lpstr>Representation in culture</vt:lpstr>
      <vt:lpstr>Works cited</vt:lpstr>
      <vt:lpstr>Works cited</vt:lpstr>
      <vt:lpstr>Cluster 3</vt:lpstr>
      <vt:lpstr>Works cited</vt:lpstr>
      <vt:lpstr>Works cited</vt:lpstr>
      <vt:lpstr> rare venue categories in NY and Toronto</vt:lpstr>
      <vt:lpstr>Works cited</vt:lpstr>
      <vt:lpstr>Works cited</vt:lpstr>
      <vt:lpstr>Cluster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Segmentation &amp; Clustering of New York and Toronto</dc:title>
  <dc:creator>Nikhila Anumukonda</dc:creator>
  <cp:lastModifiedBy>Nikhila Anumukonda</cp:lastModifiedBy>
  <cp:revision>11</cp:revision>
  <dcterms:created xsi:type="dcterms:W3CDTF">2020-03-10T06:13:11Z</dcterms:created>
  <dcterms:modified xsi:type="dcterms:W3CDTF">2020-03-10T08:50:42Z</dcterms:modified>
</cp:coreProperties>
</file>